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AN Headline" charset="1" panose="00000000000000000000"/>
      <p:regular r:id="rId18"/>
    </p:embeddedFont>
    <p:embeddedFont>
      <p:font typeface="Agrandir Bold Italics" charset="1" panose="00000800000000000000"/>
      <p:regular r:id="rId19"/>
    </p:embeddedFont>
    <p:embeddedFont>
      <p:font typeface="Canva Sans Bold" charset="1" panose="020B0803030501040103"/>
      <p:regular r:id="rId20"/>
    </p:embeddedFont>
    <p:embeddedFont>
      <p:font typeface="Coco Gothic" charset="1" panose="00000000000000000000"/>
      <p:regular r:id="rId21"/>
    </p:embeddedFont>
    <p:embeddedFont>
      <p:font typeface="Canva Sans" charset="1" panose="020B0503030501040103"/>
      <p:regular r:id="rId22"/>
    </p:embeddedFont>
    <p:embeddedFont>
      <p:font typeface="Cooper Hewitt Bold" charset="1" panose="00000000000000000000"/>
      <p:regular r:id="rId23"/>
    </p:embeddedFont>
    <p:embeddedFont>
      <p:font typeface="Public Sans Bold" charset="1" panose="00000000000000000000"/>
      <p:regular r:id="rId24"/>
    </p:embeddedFont>
    <p:embeddedFont>
      <p:font typeface="Agrandir Bold" charset="1" panose="00000800000000000000"/>
      <p:regular r:id="rId25"/>
    </p:embeddedFont>
    <p:embeddedFont>
      <p:font typeface="Bernoru" charset="1" panose="00000A00000000000000"/>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Light" charset="1" panose="000004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48.png" Type="http://schemas.openxmlformats.org/officeDocument/2006/relationships/image"/><Relationship Id="rId17" Target="../media/image49.svg" Type="http://schemas.openxmlformats.org/officeDocument/2006/relationships/image"/><Relationship Id="rId18" Target="../media/image50.png" Type="http://schemas.openxmlformats.org/officeDocument/2006/relationships/image"/><Relationship Id="rId19" Target="../media/image51.svg" Type="http://schemas.openxmlformats.org/officeDocument/2006/relationships/image"/><Relationship Id="rId2" Target="../media/image1.png" Type="http://schemas.openxmlformats.org/officeDocument/2006/relationships/image"/><Relationship Id="rId20" Target="../media/image52.png" Type="http://schemas.openxmlformats.org/officeDocument/2006/relationships/image"/><Relationship Id="rId21" Target="../media/image53.sv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media/image60.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76.png" Type="http://schemas.openxmlformats.org/officeDocument/2006/relationships/image"/><Relationship Id="rId2" Target="../media/image60.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6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83.pn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27.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6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91004">
            <a:off x="9581993" y="1000174"/>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l="0" t="-37" r="0" b="-37"/>
            </a:stretch>
          </a:blipFill>
        </p:spPr>
      </p:sp>
      <p:sp>
        <p:nvSpPr>
          <p:cNvPr name="Freeform 3" id="3"/>
          <p:cNvSpPr/>
          <p:nvPr/>
        </p:nvSpPr>
        <p:spPr>
          <a:xfrm flipH="false" flipV="false" rot="5755965">
            <a:off x="-1305642" y="731692"/>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l="0" t="-37" r="0" b="-37"/>
            </a:stretch>
          </a:blipFill>
        </p:spPr>
      </p:sp>
      <p:sp>
        <p:nvSpPr>
          <p:cNvPr name="Freeform 4" id="4"/>
          <p:cNvSpPr/>
          <p:nvPr/>
        </p:nvSpPr>
        <p:spPr>
          <a:xfrm flipH="true" flipV="false" rot="0">
            <a:off x="1844355" y="5705171"/>
            <a:ext cx="14599291" cy="9163657"/>
          </a:xfrm>
          <a:custGeom>
            <a:avLst/>
            <a:gdLst/>
            <a:ahLst/>
            <a:cxnLst/>
            <a:rect r="r" b="b" t="t" l="l"/>
            <a:pathLst>
              <a:path h="9163657" w="14599291">
                <a:moveTo>
                  <a:pt x="14599291" y="0"/>
                </a:moveTo>
                <a:lnTo>
                  <a:pt x="0" y="0"/>
                </a:lnTo>
                <a:lnTo>
                  <a:pt x="0" y="9163657"/>
                </a:lnTo>
                <a:lnTo>
                  <a:pt x="14599291" y="9163657"/>
                </a:lnTo>
                <a:lnTo>
                  <a:pt x="14599291" y="0"/>
                </a:lnTo>
                <a:close/>
              </a:path>
            </a:pathLst>
          </a:custGeom>
          <a:blipFill>
            <a:blip r:embed="rId4">
              <a:extLst>
                <a:ext uri="{96DAC541-7B7A-43D3-8B79-37D633B846F1}">
                  <asvg:svgBlip xmlns:asvg="http://schemas.microsoft.com/office/drawing/2016/SVG/main" r:embed="rId5"/>
                </a:ext>
              </a:extLst>
            </a:blip>
            <a:stretch>
              <a:fillRect l="0" t="-7" r="0" b="-7"/>
            </a:stretch>
          </a:blipFill>
        </p:spPr>
      </p:sp>
      <p:sp>
        <p:nvSpPr>
          <p:cNvPr name="Freeform 5" id="5"/>
          <p:cNvSpPr/>
          <p:nvPr/>
        </p:nvSpPr>
        <p:spPr>
          <a:xfrm flipH="false" flipV="false" rot="0">
            <a:off x="1487407" y="6174334"/>
            <a:ext cx="3531385" cy="3815463"/>
          </a:xfrm>
          <a:custGeom>
            <a:avLst/>
            <a:gdLst/>
            <a:ahLst/>
            <a:cxnLst/>
            <a:rect r="r" b="b" t="t" l="l"/>
            <a:pathLst>
              <a:path h="3815463" w="3531385">
                <a:moveTo>
                  <a:pt x="0" y="0"/>
                </a:moveTo>
                <a:lnTo>
                  <a:pt x="3531385" y="0"/>
                </a:lnTo>
                <a:lnTo>
                  <a:pt x="3531385" y="3815463"/>
                </a:lnTo>
                <a:lnTo>
                  <a:pt x="0" y="3815463"/>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6" id="6"/>
          <p:cNvSpPr/>
          <p:nvPr/>
        </p:nvSpPr>
        <p:spPr>
          <a:xfrm flipH="true" flipV="false" rot="0">
            <a:off x="12543402" y="6083768"/>
            <a:ext cx="3531385" cy="3815463"/>
          </a:xfrm>
          <a:custGeom>
            <a:avLst/>
            <a:gdLst/>
            <a:ahLst/>
            <a:cxnLst/>
            <a:rect r="r" b="b" t="t" l="l"/>
            <a:pathLst>
              <a:path h="3815463" w="3531385">
                <a:moveTo>
                  <a:pt x="3531385" y="0"/>
                </a:moveTo>
                <a:lnTo>
                  <a:pt x="0" y="0"/>
                </a:lnTo>
                <a:lnTo>
                  <a:pt x="0" y="3815463"/>
                </a:lnTo>
                <a:lnTo>
                  <a:pt x="3531385" y="3815463"/>
                </a:lnTo>
                <a:lnTo>
                  <a:pt x="3531385"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7" id="7"/>
          <p:cNvSpPr/>
          <p:nvPr/>
        </p:nvSpPr>
        <p:spPr>
          <a:xfrm flipH="false" flipV="false" rot="0">
            <a:off x="-436655" y="1657320"/>
            <a:ext cx="3778768" cy="3807323"/>
          </a:xfrm>
          <a:custGeom>
            <a:avLst/>
            <a:gdLst/>
            <a:ahLst/>
            <a:cxnLst/>
            <a:rect r="r" b="b" t="t" l="l"/>
            <a:pathLst>
              <a:path h="3807323" w="3778768">
                <a:moveTo>
                  <a:pt x="0" y="0"/>
                </a:moveTo>
                <a:lnTo>
                  <a:pt x="3778768" y="0"/>
                </a:lnTo>
                <a:lnTo>
                  <a:pt x="3778768" y="3807323"/>
                </a:lnTo>
                <a:lnTo>
                  <a:pt x="0" y="3807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38390" y="606533"/>
            <a:ext cx="1828678" cy="1399770"/>
          </a:xfrm>
          <a:custGeom>
            <a:avLst/>
            <a:gdLst/>
            <a:ahLst/>
            <a:cxnLst/>
            <a:rect r="r" b="b" t="t" l="l"/>
            <a:pathLst>
              <a:path h="1399770" w="1828678">
                <a:moveTo>
                  <a:pt x="0" y="0"/>
                </a:moveTo>
                <a:lnTo>
                  <a:pt x="1828678" y="0"/>
                </a:lnTo>
                <a:lnTo>
                  <a:pt x="1828678" y="1399770"/>
                </a:lnTo>
                <a:lnTo>
                  <a:pt x="0" y="1399770"/>
                </a:lnTo>
                <a:lnTo>
                  <a:pt x="0" y="0"/>
                </a:lnTo>
                <a:close/>
              </a:path>
            </a:pathLst>
          </a:custGeom>
          <a:blipFill>
            <a:blip r:embed="rId10">
              <a:extLst>
                <a:ext uri="{96DAC541-7B7A-43D3-8B79-37D633B846F1}">
                  <asvg:svgBlip xmlns:asvg="http://schemas.microsoft.com/office/drawing/2016/SVG/main" r:embed="rId11"/>
                </a:ext>
              </a:extLst>
            </a:blip>
            <a:stretch>
              <a:fillRect l="0" t="-351" r="0" b="-351"/>
            </a:stretch>
          </a:blipFill>
        </p:spPr>
      </p:sp>
      <p:sp>
        <p:nvSpPr>
          <p:cNvPr name="Freeform 9" id="9"/>
          <p:cNvSpPr/>
          <p:nvPr/>
        </p:nvSpPr>
        <p:spPr>
          <a:xfrm flipH="false" flipV="false" rot="0">
            <a:off x="4494848" y="609261"/>
            <a:ext cx="560070" cy="561022"/>
          </a:xfrm>
          <a:custGeom>
            <a:avLst/>
            <a:gdLst/>
            <a:ahLst/>
            <a:cxnLst/>
            <a:rect r="r" b="b" t="t" l="l"/>
            <a:pathLst>
              <a:path h="561022" w="560070">
                <a:moveTo>
                  <a:pt x="0" y="0"/>
                </a:moveTo>
                <a:lnTo>
                  <a:pt x="560070" y="0"/>
                </a:lnTo>
                <a:lnTo>
                  <a:pt x="560070" y="561023"/>
                </a:lnTo>
                <a:lnTo>
                  <a:pt x="0" y="5610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5104448" y="520678"/>
            <a:ext cx="233363" cy="541972"/>
          </a:xfrm>
          <a:custGeom>
            <a:avLst/>
            <a:gdLst/>
            <a:ahLst/>
            <a:cxnLst/>
            <a:rect r="r" b="b" t="t" l="l"/>
            <a:pathLst>
              <a:path h="541972" w="233363">
                <a:moveTo>
                  <a:pt x="0" y="0"/>
                </a:moveTo>
                <a:lnTo>
                  <a:pt x="233363" y="0"/>
                </a:lnTo>
                <a:lnTo>
                  <a:pt x="233363" y="541973"/>
                </a:lnTo>
                <a:lnTo>
                  <a:pt x="0" y="5419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4506277" y="1264581"/>
            <a:ext cx="519112" cy="232410"/>
          </a:xfrm>
          <a:custGeom>
            <a:avLst/>
            <a:gdLst/>
            <a:ahLst/>
            <a:cxnLst/>
            <a:rect r="r" b="b" t="t" l="l"/>
            <a:pathLst>
              <a:path h="232410" w="519112">
                <a:moveTo>
                  <a:pt x="0" y="0"/>
                </a:moveTo>
                <a:lnTo>
                  <a:pt x="519113" y="0"/>
                </a:lnTo>
                <a:lnTo>
                  <a:pt x="519113" y="232410"/>
                </a:lnTo>
                <a:lnTo>
                  <a:pt x="0" y="2324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3211159" y="967062"/>
            <a:ext cx="473142" cy="504467"/>
          </a:xfrm>
          <a:custGeom>
            <a:avLst/>
            <a:gdLst/>
            <a:ahLst/>
            <a:cxnLst/>
            <a:rect r="r" b="b" t="t" l="l"/>
            <a:pathLst>
              <a:path h="504467" w="473142">
                <a:moveTo>
                  <a:pt x="0" y="0"/>
                </a:moveTo>
                <a:lnTo>
                  <a:pt x="473142" y="0"/>
                </a:lnTo>
                <a:lnTo>
                  <a:pt x="473142" y="504467"/>
                </a:lnTo>
                <a:lnTo>
                  <a:pt x="0" y="5044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2969489" y="807928"/>
            <a:ext cx="200220" cy="566937"/>
          </a:xfrm>
          <a:custGeom>
            <a:avLst/>
            <a:gdLst/>
            <a:ahLst/>
            <a:cxnLst/>
            <a:rect r="r" b="b" t="t" l="l"/>
            <a:pathLst>
              <a:path h="566937" w="200220">
                <a:moveTo>
                  <a:pt x="0" y="0"/>
                </a:moveTo>
                <a:lnTo>
                  <a:pt x="200220" y="0"/>
                </a:lnTo>
                <a:lnTo>
                  <a:pt x="200220" y="566936"/>
                </a:lnTo>
                <a:lnTo>
                  <a:pt x="0" y="5669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3348128" y="1440415"/>
            <a:ext cx="437676" cy="241329"/>
          </a:xfrm>
          <a:custGeom>
            <a:avLst/>
            <a:gdLst/>
            <a:ahLst/>
            <a:cxnLst/>
            <a:rect r="r" b="b" t="t" l="l"/>
            <a:pathLst>
              <a:path h="241329" w="437676">
                <a:moveTo>
                  <a:pt x="0" y="0"/>
                </a:moveTo>
                <a:lnTo>
                  <a:pt x="437676" y="0"/>
                </a:lnTo>
                <a:lnTo>
                  <a:pt x="437676" y="241329"/>
                </a:lnTo>
                <a:lnTo>
                  <a:pt x="0" y="2413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15412853" y="-367037"/>
            <a:ext cx="3692894" cy="2316452"/>
          </a:xfrm>
          <a:custGeom>
            <a:avLst/>
            <a:gdLst/>
            <a:ahLst/>
            <a:cxnLst/>
            <a:rect r="r" b="b" t="t" l="l"/>
            <a:pathLst>
              <a:path h="2316452" w="3692894">
                <a:moveTo>
                  <a:pt x="0" y="0"/>
                </a:moveTo>
                <a:lnTo>
                  <a:pt x="3692894" y="0"/>
                </a:lnTo>
                <a:lnTo>
                  <a:pt x="3692894" y="2316452"/>
                </a:lnTo>
                <a:lnTo>
                  <a:pt x="0" y="2316452"/>
                </a:lnTo>
                <a:lnTo>
                  <a:pt x="0" y="0"/>
                </a:lnTo>
                <a:close/>
              </a:path>
            </a:pathLst>
          </a:custGeom>
          <a:blipFill>
            <a:blip r:embed="rId24">
              <a:extLst>
                <a:ext uri="{96DAC541-7B7A-43D3-8B79-37D633B846F1}">
                  <asvg:svgBlip xmlns:asvg="http://schemas.microsoft.com/office/drawing/2016/SVG/main" r:embed="rId25"/>
                </a:ext>
              </a:extLst>
            </a:blip>
            <a:stretch>
              <a:fillRect l="0" t="-126" r="0" b="-126"/>
            </a:stretch>
          </a:blipFill>
        </p:spPr>
      </p:sp>
      <p:sp>
        <p:nvSpPr>
          <p:cNvPr name="Freeform 16" id="16"/>
          <p:cNvSpPr/>
          <p:nvPr/>
        </p:nvSpPr>
        <p:spPr>
          <a:xfrm flipH="true" flipV="false" rot="-1008282">
            <a:off x="15390590" y="2224730"/>
            <a:ext cx="2659752" cy="3491322"/>
          </a:xfrm>
          <a:custGeom>
            <a:avLst/>
            <a:gdLst/>
            <a:ahLst/>
            <a:cxnLst/>
            <a:rect r="r" b="b" t="t" l="l"/>
            <a:pathLst>
              <a:path h="3491322" w="2659752">
                <a:moveTo>
                  <a:pt x="2659752" y="0"/>
                </a:moveTo>
                <a:lnTo>
                  <a:pt x="0" y="0"/>
                </a:lnTo>
                <a:lnTo>
                  <a:pt x="0" y="3491322"/>
                </a:lnTo>
                <a:lnTo>
                  <a:pt x="2659752" y="3491322"/>
                </a:lnTo>
                <a:lnTo>
                  <a:pt x="2659752" y="0"/>
                </a:lnTo>
                <a:close/>
              </a:path>
            </a:pathLst>
          </a:custGeom>
          <a:blipFill>
            <a:blip r:embed="rId26">
              <a:extLst>
                <a:ext uri="{96DAC541-7B7A-43D3-8B79-37D633B846F1}">
                  <asvg:svgBlip xmlns:asvg="http://schemas.microsoft.com/office/drawing/2016/SVG/main" r:embed="rId27"/>
                </a:ext>
              </a:extLst>
            </a:blip>
            <a:stretch>
              <a:fillRect l="-73" t="0" r="-73" b="0"/>
            </a:stretch>
          </a:blipFill>
        </p:spPr>
      </p:sp>
      <p:sp>
        <p:nvSpPr>
          <p:cNvPr name="TextBox 17" id="17"/>
          <p:cNvSpPr txBox="true"/>
          <p:nvPr/>
        </p:nvSpPr>
        <p:spPr>
          <a:xfrm rot="0">
            <a:off x="3074775" y="-212452"/>
            <a:ext cx="12537706" cy="2880723"/>
          </a:xfrm>
          <a:prstGeom prst="rect">
            <a:avLst/>
          </a:prstGeom>
        </p:spPr>
        <p:txBody>
          <a:bodyPr anchor="t" rtlCol="false" tIns="0" lIns="0" bIns="0" rIns="0">
            <a:spAutoFit/>
          </a:bodyPr>
          <a:lstStyle/>
          <a:p>
            <a:pPr algn="ctr">
              <a:lnSpc>
                <a:spcPts val="10980"/>
              </a:lnSpc>
            </a:pPr>
            <a:r>
              <a:rPr lang="en-US" sz="7844">
                <a:solidFill>
                  <a:srgbClr val="3B365F"/>
                </a:solidFill>
                <a:latin typeface="TAN Headline"/>
                <a:ea typeface="TAN Headline"/>
                <a:cs typeface="TAN Headline"/>
                <a:sym typeface="TAN Headline"/>
              </a:rPr>
              <a:t>Medical expert Diagnosis System </a:t>
            </a:r>
          </a:p>
        </p:txBody>
      </p:sp>
      <p:sp>
        <p:nvSpPr>
          <p:cNvPr name="TextBox 18" id="18"/>
          <p:cNvSpPr txBox="true"/>
          <p:nvPr/>
        </p:nvSpPr>
        <p:spPr>
          <a:xfrm rot="0">
            <a:off x="3663946" y="3310675"/>
            <a:ext cx="4795319" cy="1405333"/>
          </a:xfrm>
          <a:prstGeom prst="rect">
            <a:avLst/>
          </a:prstGeom>
        </p:spPr>
        <p:txBody>
          <a:bodyPr anchor="t" rtlCol="false" tIns="0" lIns="0" bIns="0" rIns="0">
            <a:spAutoFit/>
          </a:bodyPr>
          <a:lstStyle/>
          <a:p>
            <a:pPr algn="l">
              <a:lnSpc>
                <a:spcPts val="4679"/>
              </a:lnSpc>
            </a:pPr>
            <a:r>
              <a:rPr lang="en-US" b="true" sz="2870" i="true">
                <a:solidFill>
                  <a:srgbClr val="15130D"/>
                </a:solidFill>
                <a:latin typeface="Agrandir Bold Italics"/>
                <a:ea typeface="Agrandir Bold Italics"/>
                <a:cs typeface="Agrandir Bold Italics"/>
                <a:sym typeface="Agrandir Bold Italics"/>
              </a:rPr>
              <a:t>Name:Fatema Afsan Ema</a:t>
            </a:r>
          </a:p>
          <a:p>
            <a:pPr algn="l">
              <a:lnSpc>
                <a:spcPts val="4679"/>
              </a:lnSpc>
            </a:pPr>
            <a:r>
              <a:rPr lang="en-US" b="true" sz="2870" i="true">
                <a:solidFill>
                  <a:srgbClr val="15130D"/>
                </a:solidFill>
                <a:latin typeface="Agrandir Bold Italics"/>
                <a:ea typeface="Agrandir Bold Italics"/>
                <a:cs typeface="Agrandir Bold Italics"/>
                <a:sym typeface="Agrandir Bold Italics"/>
              </a:rPr>
              <a:t>ID:2022281642</a:t>
            </a:r>
          </a:p>
        </p:txBody>
      </p:sp>
      <p:sp>
        <p:nvSpPr>
          <p:cNvPr name="TextBox 19" id="19"/>
          <p:cNvSpPr txBox="true"/>
          <p:nvPr/>
        </p:nvSpPr>
        <p:spPr>
          <a:xfrm rot="0">
            <a:off x="9144000" y="3291625"/>
            <a:ext cx="4943237" cy="1390142"/>
          </a:xfrm>
          <a:prstGeom prst="rect">
            <a:avLst/>
          </a:prstGeom>
        </p:spPr>
        <p:txBody>
          <a:bodyPr anchor="t" rtlCol="false" tIns="0" lIns="0" bIns="0" rIns="0">
            <a:spAutoFit/>
          </a:bodyPr>
          <a:lstStyle/>
          <a:p>
            <a:pPr algn="l">
              <a:lnSpc>
                <a:spcPts val="4563"/>
              </a:lnSpc>
            </a:pPr>
            <a:r>
              <a:rPr lang="en-US" b="true" sz="2799" i="true">
                <a:solidFill>
                  <a:srgbClr val="15130D"/>
                </a:solidFill>
                <a:latin typeface="Agrandir Bold Italics"/>
                <a:ea typeface="Agrandir Bold Italics"/>
                <a:cs typeface="Agrandir Bold Italics"/>
                <a:sym typeface="Agrandir Bold Italics"/>
              </a:rPr>
              <a:t>Name:Md Mashikur Rahaman</a:t>
            </a:r>
          </a:p>
          <a:p>
            <a:pPr algn="l">
              <a:lnSpc>
                <a:spcPts val="4563"/>
              </a:lnSpc>
            </a:pPr>
            <a:r>
              <a:rPr lang="en-US" b="true" sz="2799" i="true">
                <a:solidFill>
                  <a:srgbClr val="15130D"/>
                </a:solidFill>
                <a:latin typeface="Agrandir Bold Italics"/>
                <a:ea typeface="Agrandir Bold Italics"/>
                <a:cs typeface="Agrandir Bold Italics"/>
                <a:sym typeface="Agrandir Bold Italics"/>
              </a:rPr>
              <a:t>ID:2011033642</a:t>
            </a:r>
          </a:p>
        </p:txBody>
      </p:sp>
      <p:sp>
        <p:nvSpPr>
          <p:cNvPr name="TextBox 20" id="20"/>
          <p:cNvSpPr txBox="true"/>
          <p:nvPr/>
        </p:nvSpPr>
        <p:spPr>
          <a:xfrm rot="0">
            <a:off x="4032985" y="5452175"/>
            <a:ext cx="4583668" cy="1405050"/>
          </a:xfrm>
          <a:prstGeom prst="rect">
            <a:avLst/>
          </a:prstGeom>
        </p:spPr>
        <p:txBody>
          <a:bodyPr anchor="t" rtlCol="false" tIns="0" lIns="0" bIns="0" rIns="0">
            <a:spAutoFit/>
          </a:bodyPr>
          <a:lstStyle/>
          <a:p>
            <a:pPr algn="l">
              <a:lnSpc>
                <a:spcPts val="4687"/>
              </a:lnSpc>
            </a:pPr>
            <a:r>
              <a:rPr lang="en-US" b="true" sz="2874" i="true">
                <a:solidFill>
                  <a:srgbClr val="15130D"/>
                </a:solidFill>
                <a:latin typeface="Agrandir Bold Italics"/>
                <a:ea typeface="Agrandir Bold Italics"/>
                <a:cs typeface="Agrandir Bold Italics"/>
                <a:sym typeface="Agrandir Bold Italics"/>
              </a:rPr>
              <a:t>Name:Rakibul Hasan Ridoy</a:t>
            </a:r>
          </a:p>
          <a:p>
            <a:pPr algn="l">
              <a:lnSpc>
                <a:spcPts val="4687"/>
              </a:lnSpc>
            </a:pPr>
            <a:r>
              <a:rPr lang="en-US" b="true" sz="2874" i="true">
                <a:solidFill>
                  <a:srgbClr val="15130D"/>
                </a:solidFill>
                <a:latin typeface="Agrandir Bold Italics"/>
                <a:ea typeface="Agrandir Bold Italics"/>
                <a:cs typeface="Agrandir Bold Italics"/>
                <a:sym typeface="Agrandir Bold Italics"/>
              </a:rPr>
              <a:t>ID:1731339042</a:t>
            </a:r>
          </a:p>
        </p:txBody>
      </p:sp>
      <p:sp>
        <p:nvSpPr>
          <p:cNvPr name="TextBox 21" id="21"/>
          <p:cNvSpPr txBox="true"/>
          <p:nvPr/>
        </p:nvSpPr>
        <p:spPr>
          <a:xfrm rot="0">
            <a:off x="9144000" y="5468843"/>
            <a:ext cx="4714439" cy="1388382"/>
          </a:xfrm>
          <a:prstGeom prst="rect">
            <a:avLst/>
          </a:prstGeom>
        </p:spPr>
        <p:txBody>
          <a:bodyPr anchor="t" rtlCol="false" tIns="0" lIns="0" bIns="0" rIns="0">
            <a:spAutoFit/>
          </a:bodyPr>
          <a:lstStyle/>
          <a:p>
            <a:pPr algn="l">
              <a:lnSpc>
                <a:spcPts val="4616"/>
              </a:lnSpc>
            </a:pPr>
            <a:r>
              <a:rPr lang="en-US" b="true" sz="2832" i="true">
                <a:solidFill>
                  <a:srgbClr val="15130D"/>
                </a:solidFill>
                <a:latin typeface="Agrandir Bold Italics"/>
                <a:ea typeface="Agrandir Bold Italics"/>
                <a:cs typeface="Agrandir Bold Italics"/>
                <a:sym typeface="Agrandir Bold Italics"/>
              </a:rPr>
              <a:t>Name:Nafsi Omar Prokrety</a:t>
            </a:r>
          </a:p>
          <a:p>
            <a:pPr algn="l">
              <a:lnSpc>
                <a:spcPts val="4616"/>
              </a:lnSpc>
            </a:pPr>
            <a:r>
              <a:rPr lang="en-US" b="true" sz="2832" i="true">
                <a:solidFill>
                  <a:srgbClr val="15130D"/>
                </a:solidFill>
                <a:latin typeface="Agrandir Bold Italics"/>
                <a:ea typeface="Agrandir Bold Italics"/>
                <a:cs typeface="Agrandir Bold Italics"/>
                <a:sym typeface="Agrandir Bold Italics"/>
              </a:rPr>
              <a:t>ID:2022326642</a:t>
            </a:r>
          </a:p>
        </p:txBody>
      </p:sp>
      <p:sp>
        <p:nvSpPr>
          <p:cNvPr name="TextBox 22" id="22"/>
          <p:cNvSpPr txBox="true"/>
          <p:nvPr/>
        </p:nvSpPr>
        <p:spPr>
          <a:xfrm rot="0">
            <a:off x="6511508" y="7647800"/>
            <a:ext cx="4989711" cy="1405333"/>
          </a:xfrm>
          <a:prstGeom prst="rect">
            <a:avLst/>
          </a:prstGeom>
        </p:spPr>
        <p:txBody>
          <a:bodyPr anchor="t" rtlCol="false" tIns="0" lIns="0" bIns="0" rIns="0">
            <a:spAutoFit/>
          </a:bodyPr>
          <a:lstStyle/>
          <a:p>
            <a:pPr algn="l">
              <a:lnSpc>
                <a:spcPts val="4679"/>
              </a:lnSpc>
            </a:pPr>
            <a:r>
              <a:rPr lang="en-US" b="true" sz="2870" i="true">
                <a:solidFill>
                  <a:srgbClr val="15130D"/>
                </a:solidFill>
                <a:latin typeface="Agrandir Bold Italics"/>
                <a:ea typeface="Agrandir Bold Italics"/>
                <a:cs typeface="Agrandir Bold Italics"/>
                <a:sym typeface="Agrandir Bold Italics"/>
              </a:rPr>
              <a:t>Name:Md Mehidi Hasan Khan</a:t>
            </a:r>
          </a:p>
          <a:p>
            <a:pPr algn="l">
              <a:lnSpc>
                <a:spcPts val="4679"/>
              </a:lnSpc>
            </a:pPr>
            <a:r>
              <a:rPr lang="en-US" b="true" sz="2870" i="true">
                <a:solidFill>
                  <a:srgbClr val="15130D"/>
                </a:solidFill>
                <a:latin typeface="Agrandir Bold Italics"/>
                <a:ea typeface="Agrandir Bold Italics"/>
                <a:cs typeface="Agrandir Bold Italics"/>
                <a:sym typeface="Agrandir Bold Italics"/>
              </a:rPr>
              <a:t>ID:2013957642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2F2"/>
        </a:solidFill>
      </p:bgPr>
    </p:bg>
    <p:spTree>
      <p:nvGrpSpPr>
        <p:cNvPr id="1" name=""/>
        <p:cNvGrpSpPr/>
        <p:nvPr/>
      </p:nvGrpSpPr>
      <p:grpSpPr>
        <a:xfrm>
          <a:off x="0" y="0"/>
          <a:ext cx="0" cy="0"/>
          <a:chOff x="0" y="0"/>
          <a:chExt cx="0" cy="0"/>
        </a:xfrm>
      </p:grpSpPr>
      <p:sp>
        <p:nvSpPr>
          <p:cNvPr name="TextBox 2" id="2"/>
          <p:cNvSpPr txBox="true"/>
          <p:nvPr/>
        </p:nvSpPr>
        <p:spPr>
          <a:xfrm rot="0">
            <a:off x="5256230" y="687706"/>
            <a:ext cx="7794590" cy="614938"/>
          </a:xfrm>
          <a:prstGeom prst="rect">
            <a:avLst/>
          </a:prstGeom>
        </p:spPr>
        <p:txBody>
          <a:bodyPr anchor="t" rtlCol="false" tIns="0" lIns="0" bIns="0" rIns="0">
            <a:spAutoFit/>
          </a:bodyPr>
          <a:lstStyle/>
          <a:p>
            <a:pPr algn="l">
              <a:lnSpc>
                <a:spcPts val="5568"/>
              </a:lnSpc>
            </a:pPr>
            <a:r>
              <a:rPr lang="en-US" b="true" sz="5800" spc="-556">
                <a:solidFill>
                  <a:srgbClr val="15130D"/>
                </a:solidFill>
                <a:latin typeface="Public Sans Bold"/>
                <a:ea typeface="Public Sans Bold"/>
                <a:cs typeface="Public Sans Bold"/>
                <a:sym typeface="Public Sans Bold"/>
              </a:rPr>
              <a:t>FUTURE  WORK</a:t>
            </a:r>
          </a:p>
        </p:txBody>
      </p:sp>
      <p:sp>
        <p:nvSpPr>
          <p:cNvPr name="TextBox 3" id="3"/>
          <p:cNvSpPr txBox="true"/>
          <p:nvPr/>
        </p:nvSpPr>
        <p:spPr>
          <a:xfrm rot="0">
            <a:off x="1418733" y="2456024"/>
            <a:ext cx="16598636" cy="4279481"/>
          </a:xfrm>
          <a:prstGeom prst="rect">
            <a:avLst/>
          </a:prstGeom>
        </p:spPr>
        <p:txBody>
          <a:bodyPr anchor="t" rtlCol="false" tIns="0" lIns="0" bIns="0" rIns="0">
            <a:spAutoFit/>
          </a:bodyPr>
          <a:lstStyle/>
          <a:p>
            <a:pPr algn="l">
              <a:lnSpc>
                <a:spcPts val="5319"/>
              </a:lnSpc>
            </a:pPr>
            <a:r>
              <a:rPr lang="en-US" sz="3263" b="true">
                <a:solidFill>
                  <a:srgbClr val="15130D"/>
                </a:solidFill>
                <a:latin typeface="Agrandir Bold"/>
                <a:ea typeface="Agrandir Bold"/>
                <a:cs typeface="Agrandir Bold"/>
                <a:sym typeface="Agrandir Bold"/>
              </a:rPr>
              <a:t>Integrate Machine Learning to improve predictions for complex cases.</a:t>
            </a:r>
          </a:p>
          <a:p>
            <a:pPr algn="l">
              <a:lnSpc>
                <a:spcPts val="5319"/>
              </a:lnSpc>
            </a:pPr>
            <a:r>
              <a:rPr lang="en-US" sz="3263" b="true">
                <a:solidFill>
                  <a:srgbClr val="15130D"/>
                </a:solidFill>
                <a:latin typeface="Agrandir Bold"/>
                <a:ea typeface="Agrandir Bold"/>
                <a:cs typeface="Agrandir Bold"/>
                <a:sym typeface="Agrandir Bold"/>
              </a:rPr>
              <a:t>Enable NLP symptom input for free-text patient descriptions. </a:t>
            </a:r>
          </a:p>
          <a:p>
            <a:pPr algn="l">
              <a:lnSpc>
                <a:spcPts val="5319"/>
              </a:lnSpc>
            </a:pPr>
            <a:r>
              <a:rPr lang="en-US" sz="3263" b="true">
                <a:solidFill>
                  <a:srgbClr val="15130D"/>
                </a:solidFill>
                <a:latin typeface="Agrandir Bold"/>
                <a:ea typeface="Agrandir Bold"/>
                <a:cs typeface="Agrandir Bold"/>
                <a:sym typeface="Agrandir Bold"/>
              </a:rPr>
              <a:t>Support dynamic updates to the knowledge base with new diseases and rules. </a:t>
            </a:r>
          </a:p>
          <a:p>
            <a:pPr algn="l">
              <a:lnSpc>
                <a:spcPts val="5319"/>
              </a:lnSpc>
            </a:pPr>
            <a:r>
              <a:rPr lang="en-US" sz="3263" b="true">
                <a:solidFill>
                  <a:srgbClr val="15130D"/>
                </a:solidFill>
                <a:latin typeface="Agrandir Bold"/>
                <a:ea typeface="Agrandir Bold"/>
                <a:cs typeface="Agrandir Bold"/>
                <a:sym typeface="Agrandir Bold"/>
              </a:rPr>
              <a:t>Develop a Web/Mobile interface for easy clinical access. Integrate with EHR              sytems for automatic patient data retrieval. </a:t>
            </a:r>
          </a:p>
          <a:p>
            <a:pPr algn="l">
              <a:lnSpc>
                <a:spcPts val="5319"/>
              </a:lnSpc>
            </a:pPr>
            <a:r>
              <a:rPr lang="en-US" sz="3263" b="true">
                <a:solidFill>
                  <a:srgbClr val="15130D"/>
                </a:solidFill>
                <a:latin typeface="Agrandir Bold"/>
                <a:ea typeface="Agrandir Bold"/>
                <a:cs typeface="Agrandir Bold"/>
                <a:sym typeface="Agrandir Bold"/>
              </a:rPr>
              <a:t>Conduct clinical validation to refine accuracy and usability.</a:t>
            </a:r>
          </a:p>
        </p:txBody>
      </p:sp>
      <p:sp>
        <p:nvSpPr>
          <p:cNvPr name="Freeform 4" id="4"/>
          <p:cNvSpPr/>
          <p:nvPr/>
        </p:nvSpPr>
        <p:spPr>
          <a:xfrm flipH="false" flipV="false" rot="1707724">
            <a:off x="15703877" y="619357"/>
            <a:ext cx="1447837" cy="818686"/>
          </a:xfrm>
          <a:custGeom>
            <a:avLst/>
            <a:gdLst/>
            <a:ahLst/>
            <a:cxnLst/>
            <a:rect r="r" b="b" t="t" l="l"/>
            <a:pathLst>
              <a:path h="818686" w="1447837">
                <a:moveTo>
                  <a:pt x="0" y="0"/>
                </a:moveTo>
                <a:lnTo>
                  <a:pt x="1447837" y="0"/>
                </a:lnTo>
                <a:lnTo>
                  <a:pt x="1447837" y="818686"/>
                </a:lnTo>
                <a:lnTo>
                  <a:pt x="0" y="818686"/>
                </a:lnTo>
                <a:lnTo>
                  <a:pt x="0" y="0"/>
                </a:lnTo>
                <a:close/>
              </a:path>
            </a:pathLst>
          </a:custGeom>
          <a:blipFill>
            <a:blip r:embed="rId2">
              <a:extLst>
                <a:ext uri="{96DAC541-7B7A-43D3-8B79-37D633B846F1}">
                  <asvg:svgBlip xmlns:asvg="http://schemas.microsoft.com/office/drawing/2016/SVG/main" r:embed="rId3"/>
                </a:ext>
              </a:extLst>
            </a:blip>
            <a:stretch>
              <a:fillRect l="0" t="-280" r="0" b="-280"/>
            </a:stretch>
          </a:blipFill>
        </p:spPr>
      </p:sp>
      <p:sp>
        <p:nvSpPr>
          <p:cNvPr name="TextBox 5" id="5"/>
          <p:cNvSpPr txBox="true"/>
          <p:nvPr/>
        </p:nvSpPr>
        <p:spPr>
          <a:xfrm rot="0">
            <a:off x="144007" y="8790217"/>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6" id="6"/>
          <p:cNvSpPr txBox="true"/>
          <p:nvPr/>
        </p:nvSpPr>
        <p:spPr>
          <a:xfrm rot="0">
            <a:off x="1028700" y="9296883"/>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635490" y="5615012"/>
            <a:ext cx="5247619" cy="5143500"/>
          </a:xfrm>
          <a:custGeom>
            <a:avLst/>
            <a:gdLst/>
            <a:ahLst/>
            <a:cxnLst/>
            <a:rect r="r" b="b" t="t" l="l"/>
            <a:pathLst>
              <a:path h="5143500" w="5247619">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l="0" t="-86" r="0" b="-86"/>
            </a:stretch>
          </a:blipFill>
        </p:spPr>
      </p:sp>
      <p:sp>
        <p:nvSpPr>
          <p:cNvPr name="Freeform 3" id="3"/>
          <p:cNvSpPr/>
          <p:nvPr/>
        </p:nvSpPr>
        <p:spPr>
          <a:xfrm flipH="false" flipV="false" rot="-1548217">
            <a:off x="1232376" y="825055"/>
            <a:ext cx="1825091" cy="1353885"/>
          </a:xfrm>
          <a:custGeom>
            <a:avLst/>
            <a:gdLst/>
            <a:ahLst/>
            <a:cxnLst/>
            <a:rect r="r" b="b" t="t" l="l"/>
            <a:pathLst>
              <a:path h="1353885" w="1825091">
                <a:moveTo>
                  <a:pt x="0" y="0"/>
                </a:moveTo>
                <a:lnTo>
                  <a:pt x="1825091" y="0"/>
                </a:lnTo>
                <a:lnTo>
                  <a:pt x="1825091" y="1353885"/>
                </a:lnTo>
                <a:lnTo>
                  <a:pt x="0" y="1353885"/>
                </a:lnTo>
                <a:lnTo>
                  <a:pt x="0" y="0"/>
                </a:lnTo>
                <a:close/>
              </a:path>
            </a:pathLst>
          </a:custGeom>
          <a:blipFill>
            <a:blip r:embed="rId4">
              <a:extLst>
                <a:ext uri="{96DAC541-7B7A-43D3-8B79-37D633B846F1}">
                  <asvg:svgBlip xmlns:asvg="http://schemas.microsoft.com/office/drawing/2016/SVG/main" r:embed="rId5"/>
                </a:ext>
              </a:extLst>
            </a:blip>
            <a:stretch>
              <a:fillRect l="0" t="-200" r="0" b="-200"/>
            </a:stretch>
          </a:blipFill>
        </p:spPr>
      </p:sp>
      <p:sp>
        <p:nvSpPr>
          <p:cNvPr name="TextBox 4" id="4"/>
          <p:cNvSpPr txBox="true"/>
          <p:nvPr/>
        </p:nvSpPr>
        <p:spPr>
          <a:xfrm rot="0">
            <a:off x="3652510" y="1059899"/>
            <a:ext cx="10982981" cy="932561"/>
          </a:xfrm>
          <a:prstGeom prst="rect">
            <a:avLst/>
          </a:prstGeom>
        </p:spPr>
        <p:txBody>
          <a:bodyPr anchor="t" rtlCol="false" tIns="0" lIns="0" bIns="0" rIns="0">
            <a:spAutoFit/>
          </a:bodyPr>
          <a:lstStyle/>
          <a:p>
            <a:pPr algn="ctr">
              <a:lnSpc>
                <a:spcPts val="7191"/>
              </a:lnSpc>
            </a:pPr>
            <a:r>
              <a:rPr lang="en-US" sz="5798">
                <a:solidFill>
                  <a:srgbClr val="15130D"/>
                </a:solidFill>
                <a:latin typeface="Bernoru"/>
                <a:ea typeface="Bernoru"/>
                <a:cs typeface="Bernoru"/>
                <a:sym typeface="Bernoru"/>
              </a:rPr>
              <a:t>CONCLUSION</a:t>
            </a:r>
          </a:p>
        </p:txBody>
      </p:sp>
      <p:sp>
        <p:nvSpPr>
          <p:cNvPr name="TextBox 5" id="5"/>
          <p:cNvSpPr txBox="true"/>
          <p:nvPr/>
        </p:nvSpPr>
        <p:spPr>
          <a:xfrm rot="0">
            <a:off x="1549856" y="3301344"/>
            <a:ext cx="16285247" cy="3806612"/>
          </a:xfrm>
          <a:prstGeom prst="rect">
            <a:avLst/>
          </a:prstGeom>
        </p:spPr>
        <p:txBody>
          <a:bodyPr anchor="t" rtlCol="false" tIns="0" lIns="0" bIns="0" rIns="0">
            <a:spAutoFit/>
          </a:bodyPr>
          <a:lstStyle/>
          <a:p>
            <a:pPr algn="ctr">
              <a:lnSpc>
                <a:spcPts val="3732"/>
              </a:lnSpc>
            </a:pPr>
            <a:r>
              <a:rPr lang="en-US" sz="3083">
                <a:solidFill>
                  <a:srgbClr val="15130D"/>
                </a:solidFill>
                <a:latin typeface="Poppins"/>
                <a:ea typeface="Poppins"/>
                <a:cs typeface="Poppins"/>
                <a:sym typeface="Poppins"/>
              </a:rPr>
              <a:t>The Medical Diagnosis Expert System supports clinicians by providing differential    diagnoses, red flag alerts, and test recommendations based on patient symptoms, vitals, and history. Its rule-based, explainable reasoning ensures transparency and</a:t>
            </a:r>
          </a:p>
          <a:p>
            <a:pPr algn="ctr">
              <a:lnSpc>
                <a:spcPts val="3732"/>
              </a:lnSpc>
            </a:pPr>
            <a:r>
              <a:rPr lang="en-US" sz="3083">
                <a:solidFill>
                  <a:srgbClr val="15130D"/>
                </a:solidFill>
                <a:latin typeface="Poppins"/>
                <a:ea typeface="Poppins"/>
                <a:cs typeface="Poppins"/>
                <a:sym typeface="Poppins"/>
              </a:rPr>
              <a:t>trust, while the modular knowledge base allows easy expansion.This AI-driven system demonstrates the potential to enhance clinical decision-making, improve patient outcomes, and serve as an educational tool in healthcare.at</a:t>
            </a:r>
            <a:r>
              <a:rPr lang="en-US" sz="3083" b="true">
                <a:solidFill>
                  <a:srgbClr val="FFFFFF"/>
                </a:solidFill>
                <a:latin typeface="Poppins Bold"/>
                <a:ea typeface="Poppins Bold"/>
                <a:cs typeface="Poppins Bold"/>
                <a:sym typeface="Poppins Bold"/>
              </a:rPr>
              <a:t>io</a:t>
            </a:r>
            <a:r>
              <a:rPr lang="en-US" sz="3083">
                <a:solidFill>
                  <a:srgbClr val="FFFFFF"/>
                </a:solidFill>
                <a:latin typeface="Poppins Light"/>
                <a:ea typeface="Poppins Light"/>
                <a:cs typeface="Poppins Light"/>
                <a:sym typeface="Poppins Light"/>
              </a:rPr>
              <a:t>ns based on patient symptoms, vitals, and history. Its rule-based, explainable reasoning ensures transparency and trust, while the modular knowledge base allows easy expansion.</a:t>
            </a:r>
          </a:p>
        </p:txBody>
      </p:sp>
      <p:sp>
        <p:nvSpPr>
          <p:cNvPr name="Freeform 6" id="6"/>
          <p:cNvSpPr/>
          <p:nvPr/>
        </p:nvSpPr>
        <p:spPr>
          <a:xfrm flipH="false" flipV="false" rot="0">
            <a:off x="498506" y="8255254"/>
            <a:ext cx="721352" cy="662333"/>
          </a:xfrm>
          <a:custGeom>
            <a:avLst/>
            <a:gdLst/>
            <a:ahLst/>
            <a:cxnLst/>
            <a:rect r="r" b="b" t="t" l="l"/>
            <a:pathLst>
              <a:path h="662333" w="721352">
                <a:moveTo>
                  <a:pt x="0" y="0"/>
                </a:moveTo>
                <a:lnTo>
                  <a:pt x="721352" y="0"/>
                </a:lnTo>
                <a:lnTo>
                  <a:pt x="721352" y="662333"/>
                </a:lnTo>
                <a:lnTo>
                  <a:pt x="0" y="662333"/>
                </a:lnTo>
                <a:lnTo>
                  <a:pt x="0" y="0"/>
                </a:lnTo>
                <a:close/>
              </a:path>
            </a:pathLst>
          </a:custGeom>
          <a:blipFill>
            <a:blip r:embed="rId6">
              <a:extLst>
                <a:ext uri="{96DAC541-7B7A-43D3-8B79-37D633B846F1}">
                  <asvg:svgBlip xmlns:asvg="http://schemas.microsoft.com/office/drawing/2016/SVG/main" r:embed="rId7"/>
                </a:ext>
              </a:extLst>
            </a:blip>
            <a:stretch>
              <a:fillRect l="0" t="-156" r="0" b="-156"/>
            </a:stretch>
          </a:blipFill>
        </p:spPr>
      </p:sp>
      <p:sp>
        <p:nvSpPr>
          <p:cNvPr name="Freeform 7" id="7"/>
          <p:cNvSpPr/>
          <p:nvPr/>
        </p:nvSpPr>
        <p:spPr>
          <a:xfrm flipH="false" flipV="false" rot="0">
            <a:off x="1219859" y="9222386"/>
            <a:ext cx="659996" cy="605996"/>
          </a:xfrm>
          <a:custGeom>
            <a:avLst/>
            <a:gdLst/>
            <a:ahLst/>
            <a:cxnLst/>
            <a:rect r="r" b="b" t="t" l="l"/>
            <a:pathLst>
              <a:path h="605996" w="659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l="-213" t="0" r="-213" b="0"/>
            </a:stretch>
          </a:blipFill>
        </p:spPr>
      </p:sp>
      <p:sp>
        <p:nvSpPr>
          <p:cNvPr name="Freeform 8" id="8"/>
          <p:cNvSpPr/>
          <p:nvPr/>
        </p:nvSpPr>
        <p:spPr>
          <a:xfrm flipH="false" flipV="false" rot="0">
            <a:off x="16215302" y="495332"/>
            <a:ext cx="1082024" cy="993495"/>
          </a:xfrm>
          <a:custGeom>
            <a:avLst/>
            <a:gdLst/>
            <a:ahLst/>
            <a:cxnLst/>
            <a:rect r="r" b="b" t="t" l="l"/>
            <a:pathLst>
              <a:path h="993495" w="1082024">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l="0" t="-156" r="0" b="-156"/>
            </a:stretch>
          </a:blipFill>
        </p:spPr>
      </p:sp>
      <p:sp>
        <p:nvSpPr>
          <p:cNvPr name="Freeform 9" id="9"/>
          <p:cNvSpPr/>
          <p:nvPr/>
        </p:nvSpPr>
        <p:spPr>
          <a:xfrm flipH="false" flipV="false" rot="0">
            <a:off x="17113751" y="1794604"/>
            <a:ext cx="721352" cy="662333"/>
          </a:xfrm>
          <a:custGeom>
            <a:avLst/>
            <a:gdLst/>
            <a:ahLst/>
            <a:cxnLst/>
            <a:rect r="r" b="b" t="t" l="l"/>
            <a:pathLst>
              <a:path h="662333" w="721352">
                <a:moveTo>
                  <a:pt x="0" y="0"/>
                </a:moveTo>
                <a:lnTo>
                  <a:pt x="721352" y="0"/>
                </a:lnTo>
                <a:lnTo>
                  <a:pt x="721352" y="662333"/>
                </a:lnTo>
                <a:lnTo>
                  <a:pt x="0" y="662333"/>
                </a:lnTo>
                <a:lnTo>
                  <a:pt x="0" y="0"/>
                </a:lnTo>
                <a:close/>
              </a:path>
            </a:pathLst>
          </a:custGeom>
          <a:blipFill>
            <a:blip r:embed="rId6">
              <a:extLst>
                <a:ext uri="{96DAC541-7B7A-43D3-8B79-37D633B846F1}">
                  <asvg:svgBlip xmlns:asvg="http://schemas.microsoft.com/office/drawing/2016/SVG/main" r:embed="rId7"/>
                </a:ext>
              </a:extLst>
            </a:blip>
            <a:stretch>
              <a:fillRect l="0" t="-156" r="0" b="-156"/>
            </a:stretch>
          </a:blipFill>
        </p:spPr>
      </p:sp>
      <p:sp>
        <p:nvSpPr>
          <p:cNvPr name="Freeform 10" id="10"/>
          <p:cNvSpPr/>
          <p:nvPr/>
        </p:nvSpPr>
        <p:spPr>
          <a:xfrm flipH="false" flipV="false" rot="0">
            <a:off x="16575211" y="2761736"/>
            <a:ext cx="659996" cy="605996"/>
          </a:xfrm>
          <a:custGeom>
            <a:avLst/>
            <a:gdLst/>
            <a:ahLst/>
            <a:cxnLst/>
            <a:rect r="r" b="b" t="t" l="l"/>
            <a:pathLst>
              <a:path h="605996" w="659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l="-213" t="0" r="-213" b="0"/>
            </a:stretch>
          </a:blipFill>
        </p:spPr>
      </p:sp>
      <p:sp>
        <p:nvSpPr>
          <p:cNvPr name="TextBox 11" id="11"/>
          <p:cNvSpPr txBox="true"/>
          <p:nvPr/>
        </p:nvSpPr>
        <p:spPr>
          <a:xfrm rot="0">
            <a:off x="11160433" y="6556965"/>
            <a:ext cx="3090122" cy="626582"/>
          </a:xfrm>
          <a:prstGeom prst="rect">
            <a:avLst/>
          </a:prstGeom>
        </p:spPr>
        <p:txBody>
          <a:bodyPr anchor="t" rtlCol="false" tIns="0" lIns="0" bIns="0" rIns="0">
            <a:spAutoFit/>
          </a:bodyPr>
          <a:lstStyle/>
          <a:p>
            <a:pPr algn="ctr">
              <a:lnSpc>
                <a:spcPts val="4206"/>
              </a:lnSpc>
            </a:pPr>
            <a:r>
              <a:rPr lang="en-US" sz="3003" b="true">
                <a:solidFill>
                  <a:srgbClr val="FFFFFF"/>
                </a:solidFill>
                <a:latin typeface="Poppins Bold"/>
                <a:ea typeface="Poppins Bold"/>
                <a:cs typeface="Poppins Bold"/>
                <a:sym typeface="Poppins Bold"/>
              </a:rPr>
              <a:t>OVERVIEW 2</a:t>
            </a:r>
          </a:p>
        </p:txBody>
      </p:sp>
      <p:sp>
        <p:nvSpPr>
          <p:cNvPr name="TextBox 12" id="12"/>
          <p:cNvSpPr txBox="true"/>
          <p:nvPr/>
        </p:nvSpPr>
        <p:spPr>
          <a:xfrm rot="0">
            <a:off x="144007" y="8790217"/>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3" id="13"/>
          <p:cNvSpPr txBox="true"/>
          <p:nvPr/>
        </p:nvSpPr>
        <p:spPr>
          <a:xfrm rot="0">
            <a:off x="1028700" y="9296883"/>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73044" y="3509559"/>
            <a:ext cx="12941913" cy="2754452"/>
          </a:xfrm>
          <a:prstGeom prst="rect">
            <a:avLst/>
          </a:prstGeom>
        </p:spPr>
        <p:txBody>
          <a:bodyPr anchor="t" rtlCol="false" tIns="0" lIns="0" bIns="0" rIns="0">
            <a:spAutoFit/>
          </a:bodyPr>
          <a:lstStyle/>
          <a:p>
            <a:pPr algn="ctr">
              <a:lnSpc>
                <a:spcPts val="10582"/>
              </a:lnSpc>
            </a:pPr>
            <a:r>
              <a:rPr lang="en-US" sz="8266">
                <a:solidFill>
                  <a:srgbClr val="0A8271"/>
                </a:solidFill>
                <a:latin typeface="Bernoru"/>
                <a:ea typeface="Bernoru"/>
                <a:cs typeface="Bernoru"/>
                <a:sym typeface="Bernoru"/>
              </a:rPr>
              <a:t>THANK YOU FOR YOUR ATTENTION</a:t>
            </a:r>
          </a:p>
        </p:txBody>
      </p:sp>
      <p:sp>
        <p:nvSpPr>
          <p:cNvPr name="Freeform 3" id="3"/>
          <p:cNvSpPr/>
          <p:nvPr/>
        </p:nvSpPr>
        <p:spPr>
          <a:xfrm flipH="true" flipV="true" rot="0">
            <a:off x="13068684" y="5143500"/>
            <a:ext cx="5247619" cy="5143500"/>
          </a:xfrm>
          <a:custGeom>
            <a:avLst/>
            <a:gdLst/>
            <a:ahLst/>
            <a:cxnLst/>
            <a:rect r="r" b="b" t="t" l="l"/>
            <a:pathLst>
              <a:path h="5143500" w="5247619">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l="0" t="-86" r="0" b="-86"/>
            </a:stretch>
          </a:blipFill>
        </p:spPr>
      </p:sp>
      <p:sp>
        <p:nvSpPr>
          <p:cNvPr name="Freeform 4" id="4"/>
          <p:cNvSpPr/>
          <p:nvPr/>
        </p:nvSpPr>
        <p:spPr>
          <a:xfrm flipH="false" flipV="false" rot="0">
            <a:off x="0" y="0"/>
            <a:ext cx="5247619" cy="5143500"/>
          </a:xfrm>
          <a:custGeom>
            <a:avLst/>
            <a:gdLst/>
            <a:ahLst/>
            <a:cxnLst/>
            <a:rect r="r" b="b" t="t" l="l"/>
            <a:pathLst>
              <a:path h="5143500" w="5247619">
                <a:moveTo>
                  <a:pt x="0" y="0"/>
                </a:moveTo>
                <a:lnTo>
                  <a:pt x="5247619" y="0"/>
                </a:lnTo>
                <a:lnTo>
                  <a:pt x="5247619" y="5143500"/>
                </a:lnTo>
                <a:lnTo>
                  <a:pt x="0" y="5143500"/>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86" r="0" b="-86"/>
            </a:stretch>
          </a:blipFill>
        </p:spPr>
      </p:sp>
      <p:sp>
        <p:nvSpPr>
          <p:cNvPr name="Freeform 5" id="5"/>
          <p:cNvSpPr/>
          <p:nvPr/>
        </p:nvSpPr>
        <p:spPr>
          <a:xfrm flipH="false" flipV="false" rot="0">
            <a:off x="1028700" y="8392531"/>
            <a:ext cx="2299632" cy="827867"/>
          </a:xfrm>
          <a:custGeom>
            <a:avLst/>
            <a:gdLst/>
            <a:ahLst/>
            <a:cxnLst/>
            <a:rect r="r" b="b" t="t" l="l"/>
            <a:pathLst>
              <a:path h="827867" w="2299632">
                <a:moveTo>
                  <a:pt x="0" y="0"/>
                </a:moveTo>
                <a:lnTo>
                  <a:pt x="2299632" y="0"/>
                </a:lnTo>
                <a:lnTo>
                  <a:pt x="2299632" y="827867"/>
                </a:lnTo>
                <a:lnTo>
                  <a:pt x="0" y="827867"/>
                </a:lnTo>
                <a:lnTo>
                  <a:pt x="0" y="0"/>
                </a:lnTo>
                <a:close/>
              </a:path>
            </a:pathLst>
          </a:custGeom>
          <a:blipFill>
            <a:blip r:embed="rId4">
              <a:extLst>
                <a:ext uri="{96DAC541-7B7A-43D3-8B79-37D633B846F1}">
                  <asvg:svgBlip xmlns:asvg="http://schemas.microsoft.com/office/drawing/2016/SVG/main" r:embed="rId5"/>
                </a:ext>
              </a:extLst>
            </a:blip>
            <a:stretch>
              <a:fillRect l="0" t="-1079" r="0" b="-1079"/>
            </a:stretch>
          </a:blipFill>
        </p:spPr>
      </p:sp>
      <p:sp>
        <p:nvSpPr>
          <p:cNvPr name="Freeform 6" id="6"/>
          <p:cNvSpPr/>
          <p:nvPr/>
        </p:nvSpPr>
        <p:spPr>
          <a:xfrm flipH="false" flipV="false" rot="0">
            <a:off x="16463119" y="372118"/>
            <a:ext cx="1082024" cy="993495"/>
          </a:xfrm>
          <a:custGeom>
            <a:avLst/>
            <a:gdLst/>
            <a:ahLst/>
            <a:cxnLst/>
            <a:rect r="r" b="b" t="t" l="l"/>
            <a:pathLst>
              <a:path h="993495" w="1082024">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l="0" t="-156" r="0" b="-156"/>
            </a:stretch>
          </a:blipFill>
        </p:spPr>
      </p:sp>
      <p:sp>
        <p:nvSpPr>
          <p:cNvPr name="Freeform 7" id="7"/>
          <p:cNvSpPr/>
          <p:nvPr/>
        </p:nvSpPr>
        <p:spPr>
          <a:xfrm flipH="false" flipV="false" rot="0">
            <a:off x="17334129" y="1303421"/>
            <a:ext cx="721352" cy="662333"/>
          </a:xfrm>
          <a:custGeom>
            <a:avLst/>
            <a:gdLst/>
            <a:ahLst/>
            <a:cxnLst/>
            <a:rect r="r" b="b" t="t" l="l"/>
            <a:pathLst>
              <a:path h="662333" w="721352">
                <a:moveTo>
                  <a:pt x="0" y="0"/>
                </a:moveTo>
                <a:lnTo>
                  <a:pt x="721352" y="0"/>
                </a:lnTo>
                <a:lnTo>
                  <a:pt x="721352" y="662333"/>
                </a:lnTo>
                <a:lnTo>
                  <a:pt x="0" y="662333"/>
                </a:lnTo>
                <a:lnTo>
                  <a:pt x="0" y="0"/>
                </a:lnTo>
                <a:close/>
              </a:path>
            </a:pathLst>
          </a:custGeom>
          <a:blipFill>
            <a:blip r:embed="rId6">
              <a:extLst>
                <a:ext uri="{96DAC541-7B7A-43D3-8B79-37D633B846F1}">
                  <asvg:svgBlip xmlns:asvg="http://schemas.microsoft.com/office/drawing/2016/SVG/main" r:embed="rId7"/>
                </a:ext>
              </a:extLst>
            </a:blip>
            <a:stretch>
              <a:fillRect l="0" t="-156" r="0" b="-156"/>
            </a:stretch>
          </a:blipFill>
        </p:spPr>
      </p:sp>
      <p:sp>
        <p:nvSpPr>
          <p:cNvPr name="Freeform 8" id="8"/>
          <p:cNvSpPr/>
          <p:nvPr/>
        </p:nvSpPr>
        <p:spPr>
          <a:xfrm flipH="false" flipV="false" rot="0">
            <a:off x="16674133" y="1965754"/>
            <a:ext cx="659996" cy="605996"/>
          </a:xfrm>
          <a:custGeom>
            <a:avLst/>
            <a:gdLst/>
            <a:ahLst/>
            <a:cxnLst/>
            <a:rect r="r" b="b" t="t" l="l"/>
            <a:pathLst>
              <a:path h="605996" w="659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l="-213" t="0" r="-213"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330928">
            <a:off x="-1203733" y="-4598012"/>
            <a:ext cx="20695466" cy="19483024"/>
            <a:chOff x="0" y="0"/>
            <a:chExt cx="27593955" cy="25977365"/>
          </a:xfrm>
        </p:grpSpPr>
        <p:sp>
          <p:nvSpPr>
            <p:cNvPr name="Freeform 3" id="3"/>
            <p:cNvSpPr/>
            <p:nvPr/>
          </p:nvSpPr>
          <p:spPr>
            <a:xfrm flipH="false" flipV="false" rot="0">
              <a:off x="0" y="0"/>
              <a:ext cx="27593925" cy="25977342"/>
            </a:xfrm>
            <a:custGeom>
              <a:avLst/>
              <a:gdLst/>
              <a:ahLst/>
              <a:cxnLst/>
              <a:rect r="r" b="b" t="t" l="l"/>
              <a:pathLst>
                <a:path h="25977342" w="27593925">
                  <a:moveTo>
                    <a:pt x="8603615" y="0"/>
                  </a:moveTo>
                  <a:lnTo>
                    <a:pt x="27593925" y="15295245"/>
                  </a:lnTo>
                  <a:lnTo>
                    <a:pt x="18990311" y="25977342"/>
                  </a:lnTo>
                  <a:lnTo>
                    <a:pt x="0" y="10682097"/>
                  </a:lnTo>
                  <a:lnTo>
                    <a:pt x="8603615" y="0"/>
                  </a:lnTo>
                  <a:close/>
                </a:path>
              </a:pathLst>
            </a:custGeom>
            <a:blipFill>
              <a:blip r:embed="rId2"/>
              <a:stretch>
                <a:fillRect l="0" t="-4058" r="0" b="-4058"/>
              </a:stretch>
            </a:blipFill>
          </p:spPr>
        </p:sp>
      </p:grpSp>
      <p:sp>
        <p:nvSpPr>
          <p:cNvPr name="Freeform 4" id="4"/>
          <p:cNvSpPr/>
          <p:nvPr/>
        </p:nvSpPr>
        <p:spPr>
          <a:xfrm flipH="false" flipV="false" rot="0">
            <a:off x="4172711" y="2296883"/>
            <a:ext cx="7315200" cy="2300963"/>
          </a:xfrm>
          <a:custGeom>
            <a:avLst/>
            <a:gdLst/>
            <a:ahLst/>
            <a:cxnLst/>
            <a:rect r="r" b="b" t="t" l="l"/>
            <a:pathLst>
              <a:path h="2300963" w="7315200">
                <a:moveTo>
                  <a:pt x="0" y="0"/>
                </a:moveTo>
                <a:lnTo>
                  <a:pt x="7315200" y="0"/>
                </a:lnTo>
                <a:lnTo>
                  <a:pt x="7315200" y="2300963"/>
                </a:lnTo>
                <a:lnTo>
                  <a:pt x="0" y="2300963"/>
                </a:lnTo>
                <a:lnTo>
                  <a:pt x="0" y="0"/>
                </a:lnTo>
                <a:close/>
              </a:path>
            </a:pathLst>
          </a:custGeom>
          <a:blipFill>
            <a:blip r:embed="rId3">
              <a:extLst>
                <a:ext uri="{96DAC541-7B7A-43D3-8B79-37D633B846F1}">
                  <asvg:svgBlip xmlns:asvg="http://schemas.microsoft.com/office/drawing/2016/SVG/main" r:embed="rId4"/>
                </a:ext>
              </a:extLst>
            </a:blip>
            <a:stretch>
              <a:fillRect l="0" t="-437" r="0" b="-437"/>
            </a:stretch>
          </a:blipFill>
        </p:spPr>
      </p:sp>
      <p:sp>
        <p:nvSpPr>
          <p:cNvPr name="Freeform 5" id="5"/>
          <p:cNvSpPr/>
          <p:nvPr/>
        </p:nvSpPr>
        <p:spPr>
          <a:xfrm flipH="false" flipV="false" rot="0">
            <a:off x="6406871" y="5320374"/>
            <a:ext cx="2179481" cy="2669743"/>
          </a:xfrm>
          <a:custGeom>
            <a:avLst/>
            <a:gdLst/>
            <a:ahLst/>
            <a:cxnLst/>
            <a:rect r="r" b="b" t="t" l="l"/>
            <a:pathLst>
              <a:path h="2669743" w="2179481">
                <a:moveTo>
                  <a:pt x="0" y="0"/>
                </a:moveTo>
                <a:lnTo>
                  <a:pt x="2179481" y="0"/>
                </a:lnTo>
                <a:lnTo>
                  <a:pt x="2179481" y="2669743"/>
                </a:lnTo>
                <a:lnTo>
                  <a:pt x="0" y="2669743"/>
                </a:lnTo>
                <a:lnTo>
                  <a:pt x="0" y="0"/>
                </a:lnTo>
                <a:close/>
              </a:path>
            </a:pathLst>
          </a:custGeom>
          <a:blipFill>
            <a:blip r:embed="rId5">
              <a:extLst>
                <a:ext uri="{96DAC541-7B7A-43D3-8B79-37D633B846F1}">
                  <asvg:svgBlip xmlns:asvg="http://schemas.microsoft.com/office/drawing/2016/SVG/main" r:embed="rId6"/>
                </a:ext>
              </a:extLst>
            </a:blip>
            <a:stretch>
              <a:fillRect l="0" t="-86" r="0" b="-86"/>
            </a:stretch>
          </a:blipFill>
        </p:spPr>
      </p:sp>
      <p:sp>
        <p:nvSpPr>
          <p:cNvPr name="Freeform 6" id="6"/>
          <p:cNvSpPr/>
          <p:nvPr/>
        </p:nvSpPr>
        <p:spPr>
          <a:xfrm flipH="false" flipV="false" rot="0">
            <a:off x="9001937" y="5320374"/>
            <a:ext cx="7315200" cy="2300963"/>
          </a:xfrm>
          <a:custGeom>
            <a:avLst/>
            <a:gdLst/>
            <a:ahLst/>
            <a:cxnLst/>
            <a:rect r="r" b="b" t="t" l="l"/>
            <a:pathLst>
              <a:path h="2300963" w="7315200">
                <a:moveTo>
                  <a:pt x="0" y="0"/>
                </a:moveTo>
                <a:lnTo>
                  <a:pt x="7315200" y="0"/>
                </a:lnTo>
                <a:lnTo>
                  <a:pt x="7315200" y="2300963"/>
                </a:lnTo>
                <a:lnTo>
                  <a:pt x="0" y="2300963"/>
                </a:lnTo>
                <a:lnTo>
                  <a:pt x="0" y="0"/>
                </a:lnTo>
                <a:close/>
              </a:path>
            </a:pathLst>
          </a:custGeom>
          <a:blipFill>
            <a:blip r:embed="rId7">
              <a:extLst>
                <a:ext uri="{96DAC541-7B7A-43D3-8B79-37D633B846F1}">
                  <asvg:svgBlip xmlns:asvg="http://schemas.microsoft.com/office/drawing/2016/SVG/main" r:embed="rId8"/>
                </a:ext>
              </a:extLst>
            </a:blip>
            <a:stretch>
              <a:fillRect l="0" t="-437" r="0" b="-437"/>
            </a:stretch>
          </a:blipFill>
        </p:spPr>
      </p:sp>
      <p:sp>
        <p:nvSpPr>
          <p:cNvPr name="Freeform 7" id="7"/>
          <p:cNvSpPr/>
          <p:nvPr/>
        </p:nvSpPr>
        <p:spPr>
          <a:xfrm flipH="false" flipV="false" rot="0">
            <a:off x="1593527" y="2679226"/>
            <a:ext cx="1801604" cy="1536277"/>
          </a:xfrm>
          <a:custGeom>
            <a:avLst/>
            <a:gdLst/>
            <a:ahLst/>
            <a:cxnLst/>
            <a:rect r="r" b="b" t="t" l="l"/>
            <a:pathLst>
              <a:path h="1536277" w="1801604">
                <a:moveTo>
                  <a:pt x="0" y="0"/>
                </a:moveTo>
                <a:lnTo>
                  <a:pt x="1801604" y="0"/>
                </a:lnTo>
                <a:lnTo>
                  <a:pt x="1801604" y="1536277"/>
                </a:lnTo>
                <a:lnTo>
                  <a:pt x="0" y="1536277"/>
                </a:lnTo>
                <a:lnTo>
                  <a:pt x="0" y="0"/>
                </a:lnTo>
                <a:close/>
              </a:path>
            </a:pathLst>
          </a:custGeom>
          <a:blipFill>
            <a:blip r:embed="rId9">
              <a:extLst>
                <a:ext uri="{96DAC541-7B7A-43D3-8B79-37D633B846F1}">
                  <asvg:svgBlip xmlns:asvg="http://schemas.microsoft.com/office/drawing/2016/SVG/main" r:embed="rId10"/>
                </a:ext>
              </a:extLst>
            </a:blip>
            <a:stretch>
              <a:fillRect l="-5" t="0" r="-5" b="0"/>
            </a:stretch>
          </a:blipFill>
        </p:spPr>
      </p:sp>
      <p:sp>
        <p:nvSpPr>
          <p:cNvPr name="TextBox 8" id="8"/>
          <p:cNvSpPr txBox="true"/>
          <p:nvPr/>
        </p:nvSpPr>
        <p:spPr>
          <a:xfrm rot="0">
            <a:off x="4489967" y="2955701"/>
            <a:ext cx="6382593" cy="1089152"/>
          </a:xfrm>
          <a:prstGeom prst="rect">
            <a:avLst/>
          </a:prstGeom>
        </p:spPr>
        <p:txBody>
          <a:bodyPr anchor="t" rtlCol="false" tIns="0" lIns="0" bIns="0" rIns="0">
            <a:spAutoFit/>
          </a:bodyPr>
          <a:lstStyle/>
          <a:p>
            <a:pPr algn="ctr">
              <a:lnSpc>
                <a:spcPts val="2927"/>
              </a:lnSpc>
            </a:pPr>
            <a:r>
              <a:rPr lang="en-US" sz="2899" b="true">
                <a:solidFill>
                  <a:srgbClr val="000000"/>
                </a:solidFill>
                <a:latin typeface="Canva Sans Bold"/>
                <a:ea typeface="Canva Sans Bold"/>
                <a:cs typeface="Canva Sans Bold"/>
                <a:sym typeface="Canva Sans Bold"/>
              </a:rPr>
              <a:t>Problem:</a:t>
            </a:r>
          </a:p>
          <a:p>
            <a:pPr algn="ctr">
              <a:lnSpc>
                <a:spcPts val="2927"/>
              </a:lnSpc>
            </a:pPr>
            <a:r>
              <a:rPr lang="en-US" sz="2899" b="true">
                <a:solidFill>
                  <a:srgbClr val="000000"/>
                </a:solidFill>
                <a:latin typeface="Canva Sans Bold"/>
                <a:ea typeface="Canva Sans Bold"/>
                <a:cs typeface="Canva Sans Bold"/>
                <a:sym typeface="Canva Sans Bold"/>
              </a:rPr>
              <a:t> Misdiagnosis, limited expert availability, need for AI support.</a:t>
            </a:r>
          </a:p>
        </p:txBody>
      </p:sp>
      <p:sp>
        <p:nvSpPr>
          <p:cNvPr name="TextBox 9" id="9"/>
          <p:cNvSpPr txBox="true"/>
          <p:nvPr/>
        </p:nvSpPr>
        <p:spPr>
          <a:xfrm rot="0">
            <a:off x="9474203" y="5998243"/>
            <a:ext cx="6370668" cy="1010752"/>
          </a:xfrm>
          <a:prstGeom prst="rect">
            <a:avLst/>
          </a:prstGeom>
        </p:spPr>
        <p:txBody>
          <a:bodyPr anchor="t" rtlCol="false" tIns="0" lIns="0" bIns="0" rIns="0">
            <a:spAutoFit/>
          </a:bodyPr>
          <a:lstStyle/>
          <a:p>
            <a:pPr algn="ctr">
              <a:lnSpc>
                <a:spcPts val="2835"/>
              </a:lnSpc>
            </a:pPr>
            <a:r>
              <a:rPr lang="en-US" sz="2808" b="true">
                <a:solidFill>
                  <a:srgbClr val="000000"/>
                </a:solidFill>
                <a:latin typeface="Canva Sans Bold"/>
                <a:ea typeface="Canva Sans Bold"/>
                <a:cs typeface="Canva Sans Bold"/>
                <a:sym typeface="Canva Sans Bold"/>
              </a:rPr>
              <a:t>Goal:</a:t>
            </a:r>
          </a:p>
          <a:p>
            <a:pPr algn="ctr">
              <a:lnSpc>
                <a:spcPts val="2835"/>
              </a:lnSpc>
            </a:pPr>
            <a:r>
              <a:rPr lang="en-US" sz="2808" b="true">
                <a:solidFill>
                  <a:srgbClr val="000000"/>
                </a:solidFill>
                <a:latin typeface="Canva Sans Bold"/>
                <a:ea typeface="Canva Sans Bold"/>
                <a:cs typeface="Canva Sans Bold"/>
                <a:sym typeface="Canva Sans Bold"/>
              </a:rPr>
              <a:t> Assist healthcare professionals in making faster, explainable diagnoses</a:t>
            </a:r>
          </a:p>
        </p:txBody>
      </p:sp>
      <p:sp>
        <p:nvSpPr>
          <p:cNvPr name="TextBox 10" id="10"/>
          <p:cNvSpPr txBox="true"/>
          <p:nvPr/>
        </p:nvSpPr>
        <p:spPr>
          <a:xfrm rot="0">
            <a:off x="1028700" y="1219200"/>
            <a:ext cx="3844367" cy="534923"/>
          </a:xfrm>
          <a:prstGeom prst="rect">
            <a:avLst/>
          </a:prstGeom>
        </p:spPr>
        <p:txBody>
          <a:bodyPr anchor="t" rtlCol="false" tIns="0" lIns="0" bIns="0" rIns="0">
            <a:spAutoFit/>
          </a:bodyPr>
          <a:lstStyle/>
          <a:p>
            <a:pPr algn="ctr">
              <a:lnSpc>
                <a:spcPts val="4846"/>
              </a:lnSpc>
            </a:pPr>
            <a:r>
              <a:rPr lang="en-US" sz="4798" b="true">
                <a:solidFill>
                  <a:srgbClr val="107393"/>
                </a:solidFill>
                <a:latin typeface="Canva Sans Bold"/>
                <a:ea typeface="Canva Sans Bold"/>
                <a:cs typeface="Canva Sans Bold"/>
                <a:sym typeface="Canva Sans Bold"/>
              </a:rPr>
              <a:t>Significance:</a:t>
            </a:r>
          </a:p>
        </p:txBody>
      </p:sp>
      <p:sp>
        <p:nvSpPr>
          <p:cNvPr name="TextBox 11" id="11"/>
          <p:cNvSpPr txBox="true"/>
          <p:nvPr/>
        </p:nvSpPr>
        <p:spPr>
          <a:xfrm rot="0">
            <a:off x="144007" y="8790217"/>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Fatema Afsan Ema     ID:2022281642       Md Mashikur Rahaman ID: 201103364        Rakibul Hasan Ridoy  ID:1731339042                                                                                                                                                                                                      </a:t>
            </a:r>
          </a:p>
        </p:txBody>
      </p:sp>
      <p:sp>
        <p:nvSpPr>
          <p:cNvPr name="TextBox 12" id="12"/>
          <p:cNvSpPr txBox="true"/>
          <p:nvPr/>
        </p:nvSpPr>
        <p:spPr>
          <a:xfrm rot="0">
            <a:off x="1028700" y="9296883"/>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Nafsi Omar Prokrety     ID:2022326642                 Mehidi Hasan Khan      ID:2013957642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6262171">
            <a:off x="3492400" y="3970647"/>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l="0" t="-37" r="0" b="-37"/>
            </a:stretch>
          </a:blipFill>
        </p:spPr>
      </p:sp>
      <p:sp>
        <p:nvSpPr>
          <p:cNvPr name="Freeform 3" id="3"/>
          <p:cNvSpPr/>
          <p:nvPr/>
        </p:nvSpPr>
        <p:spPr>
          <a:xfrm flipH="true" flipV="false" rot="-441338">
            <a:off x="580410" y="6452492"/>
            <a:ext cx="7090051" cy="4450271"/>
          </a:xfrm>
          <a:custGeom>
            <a:avLst/>
            <a:gdLst/>
            <a:ahLst/>
            <a:cxnLst/>
            <a:rect r="r" b="b" t="t" l="l"/>
            <a:pathLst>
              <a:path h="4450271" w="7090051">
                <a:moveTo>
                  <a:pt x="7090051" y="0"/>
                </a:moveTo>
                <a:lnTo>
                  <a:pt x="0" y="0"/>
                </a:lnTo>
                <a:lnTo>
                  <a:pt x="0" y="4450271"/>
                </a:lnTo>
                <a:lnTo>
                  <a:pt x="7090051" y="4450271"/>
                </a:lnTo>
                <a:lnTo>
                  <a:pt x="7090051" y="0"/>
                </a:lnTo>
                <a:close/>
              </a:path>
            </a:pathLst>
          </a:custGeom>
          <a:blipFill>
            <a:blip r:embed="rId4">
              <a:extLst>
                <a:ext uri="{96DAC541-7B7A-43D3-8B79-37D633B846F1}">
                  <asvg:svgBlip xmlns:asvg="http://schemas.microsoft.com/office/drawing/2016/SVG/main" r:embed="rId5"/>
                </a:ext>
              </a:extLst>
            </a:blip>
            <a:stretch>
              <a:fillRect l="0" t="-40" r="0" b="-40"/>
            </a:stretch>
          </a:blipFill>
        </p:spPr>
      </p:sp>
      <p:sp>
        <p:nvSpPr>
          <p:cNvPr name="Freeform 4" id="4"/>
          <p:cNvSpPr/>
          <p:nvPr/>
        </p:nvSpPr>
        <p:spPr>
          <a:xfrm flipH="true" flipV="false" rot="-441338">
            <a:off x="11342806" y="6516945"/>
            <a:ext cx="7090051" cy="4450271"/>
          </a:xfrm>
          <a:custGeom>
            <a:avLst/>
            <a:gdLst/>
            <a:ahLst/>
            <a:cxnLst/>
            <a:rect r="r" b="b" t="t" l="l"/>
            <a:pathLst>
              <a:path h="4450271" w="7090051">
                <a:moveTo>
                  <a:pt x="7090051" y="0"/>
                </a:moveTo>
                <a:lnTo>
                  <a:pt x="0" y="0"/>
                </a:lnTo>
                <a:lnTo>
                  <a:pt x="0" y="4450271"/>
                </a:lnTo>
                <a:lnTo>
                  <a:pt x="7090051" y="4450271"/>
                </a:lnTo>
                <a:lnTo>
                  <a:pt x="7090051" y="0"/>
                </a:lnTo>
                <a:close/>
              </a:path>
            </a:pathLst>
          </a:custGeom>
          <a:blipFill>
            <a:blip r:embed="rId4">
              <a:extLst>
                <a:ext uri="{96DAC541-7B7A-43D3-8B79-37D633B846F1}">
                  <asvg:svgBlip xmlns:asvg="http://schemas.microsoft.com/office/drawing/2016/SVG/main" r:embed="rId5"/>
                </a:ext>
              </a:extLst>
            </a:blip>
            <a:stretch>
              <a:fillRect l="0" t="-40" r="0" b="-40"/>
            </a:stretch>
          </a:blipFill>
        </p:spPr>
      </p:sp>
      <p:sp>
        <p:nvSpPr>
          <p:cNvPr name="Freeform 5" id="5"/>
          <p:cNvSpPr/>
          <p:nvPr/>
        </p:nvSpPr>
        <p:spPr>
          <a:xfrm flipH="true" flipV="false" rot="-441338">
            <a:off x="2469051" y="-376686"/>
            <a:ext cx="7090051" cy="4450271"/>
          </a:xfrm>
          <a:custGeom>
            <a:avLst/>
            <a:gdLst/>
            <a:ahLst/>
            <a:cxnLst/>
            <a:rect r="r" b="b" t="t" l="l"/>
            <a:pathLst>
              <a:path h="4450271" w="7090051">
                <a:moveTo>
                  <a:pt x="7090051" y="0"/>
                </a:moveTo>
                <a:lnTo>
                  <a:pt x="0" y="0"/>
                </a:lnTo>
                <a:lnTo>
                  <a:pt x="0" y="4450271"/>
                </a:lnTo>
                <a:lnTo>
                  <a:pt x="7090051" y="4450271"/>
                </a:lnTo>
                <a:lnTo>
                  <a:pt x="7090051" y="0"/>
                </a:lnTo>
                <a:close/>
              </a:path>
            </a:pathLst>
          </a:custGeom>
          <a:blipFill>
            <a:blip r:embed="rId4">
              <a:extLst>
                <a:ext uri="{96DAC541-7B7A-43D3-8B79-37D633B846F1}">
                  <asvg:svgBlip xmlns:asvg="http://schemas.microsoft.com/office/drawing/2016/SVG/main" r:embed="rId5"/>
                </a:ext>
              </a:extLst>
            </a:blip>
            <a:stretch>
              <a:fillRect l="0" t="-40" r="0" b="-40"/>
            </a:stretch>
          </a:blipFill>
        </p:spPr>
      </p:sp>
      <p:grpSp>
        <p:nvGrpSpPr>
          <p:cNvPr name="Group 6" id="6"/>
          <p:cNvGrpSpPr/>
          <p:nvPr/>
        </p:nvGrpSpPr>
        <p:grpSpPr>
          <a:xfrm rot="0">
            <a:off x="3138487" y="5735002"/>
            <a:ext cx="120967" cy="125730"/>
            <a:chOff x="0" y="0"/>
            <a:chExt cx="161290" cy="167640"/>
          </a:xfrm>
        </p:grpSpPr>
        <p:sp>
          <p:nvSpPr>
            <p:cNvPr name="Freeform 7" id="7"/>
            <p:cNvSpPr/>
            <p:nvPr/>
          </p:nvSpPr>
          <p:spPr>
            <a:xfrm flipH="false" flipV="false" rot="0">
              <a:off x="0" y="0"/>
              <a:ext cx="161290" cy="167640"/>
            </a:xfrm>
            <a:custGeom>
              <a:avLst/>
              <a:gdLst/>
              <a:ahLst/>
              <a:cxnLst/>
              <a:rect r="r" b="b" t="t" l="l"/>
              <a:pathLst>
                <a:path h="167640" w="161290">
                  <a:moveTo>
                    <a:pt x="161290" y="58420"/>
                  </a:moveTo>
                  <a:cubicBezTo>
                    <a:pt x="157480" y="116840"/>
                    <a:pt x="133350" y="147320"/>
                    <a:pt x="115570" y="157480"/>
                  </a:cubicBezTo>
                  <a:cubicBezTo>
                    <a:pt x="104140" y="165100"/>
                    <a:pt x="91440" y="167640"/>
                    <a:pt x="77470" y="165100"/>
                  </a:cubicBezTo>
                  <a:cubicBezTo>
                    <a:pt x="57150" y="161290"/>
                    <a:pt x="22860" y="144780"/>
                    <a:pt x="11430" y="125730"/>
                  </a:cubicBezTo>
                  <a:cubicBezTo>
                    <a:pt x="0" y="105410"/>
                    <a:pt x="1270" y="67310"/>
                    <a:pt x="762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94AAB8"/>
            </a:solidFill>
          </p:spPr>
        </p:sp>
      </p:grpSp>
      <p:sp>
        <p:nvSpPr>
          <p:cNvPr name="Freeform 8" id="8"/>
          <p:cNvSpPr/>
          <p:nvPr/>
        </p:nvSpPr>
        <p:spPr>
          <a:xfrm flipH="false" flipV="false" rot="0">
            <a:off x="8763000" y="3050857"/>
            <a:ext cx="570548" cy="494348"/>
          </a:xfrm>
          <a:custGeom>
            <a:avLst/>
            <a:gdLst/>
            <a:ahLst/>
            <a:cxnLst/>
            <a:rect r="r" b="b" t="t" l="l"/>
            <a:pathLst>
              <a:path h="494348" w="570548">
                <a:moveTo>
                  <a:pt x="0" y="0"/>
                </a:moveTo>
                <a:lnTo>
                  <a:pt x="570548" y="0"/>
                </a:lnTo>
                <a:lnTo>
                  <a:pt x="570548" y="494348"/>
                </a:lnTo>
                <a:lnTo>
                  <a:pt x="0" y="494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136505" y="5670232"/>
            <a:ext cx="666750" cy="691515"/>
          </a:xfrm>
          <a:custGeom>
            <a:avLst/>
            <a:gdLst/>
            <a:ahLst/>
            <a:cxnLst/>
            <a:rect r="r" b="b" t="t" l="l"/>
            <a:pathLst>
              <a:path h="691515" w="666750">
                <a:moveTo>
                  <a:pt x="0" y="0"/>
                </a:moveTo>
                <a:lnTo>
                  <a:pt x="666750" y="0"/>
                </a:lnTo>
                <a:lnTo>
                  <a:pt x="666750" y="691515"/>
                </a:lnTo>
                <a:lnTo>
                  <a:pt x="0" y="6915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484543" y="2572703"/>
            <a:ext cx="1020128" cy="373380"/>
          </a:xfrm>
          <a:custGeom>
            <a:avLst/>
            <a:gdLst/>
            <a:ahLst/>
            <a:cxnLst/>
            <a:rect r="r" b="b" t="t" l="l"/>
            <a:pathLst>
              <a:path h="373380" w="1020128">
                <a:moveTo>
                  <a:pt x="0" y="0"/>
                </a:moveTo>
                <a:lnTo>
                  <a:pt x="1020127" y="0"/>
                </a:lnTo>
                <a:lnTo>
                  <a:pt x="1020127" y="373380"/>
                </a:lnTo>
                <a:lnTo>
                  <a:pt x="0" y="3733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3302615" y="2920365"/>
            <a:ext cx="120968" cy="124777"/>
            <a:chOff x="0" y="0"/>
            <a:chExt cx="161290" cy="166370"/>
          </a:xfrm>
        </p:grpSpPr>
        <p:sp>
          <p:nvSpPr>
            <p:cNvPr name="Freeform 12" id="12"/>
            <p:cNvSpPr/>
            <p:nvPr/>
          </p:nvSpPr>
          <p:spPr>
            <a:xfrm flipH="false" flipV="false" rot="0">
              <a:off x="0" y="0"/>
              <a:ext cx="161290" cy="166370"/>
            </a:xfrm>
            <a:custGeom>
              <a:avLst/>
              <a:gdLst/>
              <a:ahLst/>
              <a:cxnLst/>
              <a:rect r="r" b="b" t="t" l="l"/>
              <a:pathLst>
                <a:path h="166370" w="161290">
                  <a:moveTo>
                    <a:pt x="161290" y="57150"/>
                  </a:moveTo>
                  <a:cubicBezTo>
                    <a:pt x="139700" y="144780"/>
                    <a:pt x="128270" y="152400"/>
                    <a:pt x="116840" y="157480"/>
                  </a:cubicBezTo>
                  <a:cubicBezTo>
                    <a:pt x="104140" y="162560"/>
                    <a:pt x="91440" y="166370"/>
                    <a:pt x="77470" y="163830"/>
                  </a:cubicBezTo>
                  <a:cubicBezTo>
                    <a:pt x="58420" y="160020"/>
                    <a:pt x="24130" y="143510"/>
                    <a:pt x="11430" y="124460"/>
                  </a:cubicBezTo>
                  <a:cubicBezTo>
                    <a:pt x="0" y="105410"/>
                    <a:pt x="1270" y="67310"/>
                    <a:pt x="7620" y="48260"/>
                  </a:cubicBezTo>
                  <a:cubicBezTo>
                    <a:pt x="11430" y="34290"/>
                    <a:pt x="21590" y="24130"/>
                    <a:pt x="31750" y="16510"/>
                  </a:cubicBezTo>
                  <a:cubicBezTo>
                    <a:pt x="41910" y="8890"/>
                    <a:pt x="53340" y="1270"/>
                    <a:pt x="67310" y="0"/>
                  </a:cubicBezTo>
                  <a:cubicBezTo>
                    <a:pt x="87630" y="0"/>
                    <a:pt x="140970" y="22860"/>
                    <a:pt x="140970" y="22860"/>
                  </a:cubicBezTo>
                </a:path>
              </a:pathLst>
            </a:custGeom>
            <a:solidFill>
              <a:srgbClr val="94AAB8"/>
            </a:solidFill>
          </p:spPr>
        </p:sp>
      </p:grpSp>
      <p:sp>
        <p:nvSpPr>
          <p:cNvPr name="Freeform 13" id="13"/>
          <p:cNvSpPr/>
          <p:nvPr/>
        </p:nvSpPr>
        <p:spPr>
          <a:xfrm flipH="false" flipV="false" rot="0">
            <a:off x="13678852" y="8965883"/>
            <a:ext cx="1357312" cy="668655"/>
          </a:xfrm>
          <a:custGeom>
            <a:avLst/>
            <a:gdLst/>
            <a:ahLst/>
            <a:cxnLst/>
            <a:rect r="r" b="b" t="t" l="l"/>
            <a:pathLst>
              <a:path h="668655" w="1357312">
                <a:moveTo>
                  <a:pt x="0" y="0"/>
                </a:moveTo>
                <a:lnTo>
                  <a:pt x="1357312" y="0"/>
                </a:lnTo>
                <a:lnTo>
                  <a:pt x="1357312" y="668655"/>
                </a:lnTo>
                <a:lnTo>
                  <a:pt x="0" y="6686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939212" y="8965883"/>
            <a:ext cx="681990" cy="970598"/>
          </a:xfrm>
          <a:custGeom>
            <a:avLst/>
            <a:gdLst/>
            <a:ahLst/>
            <a:cxnLst/>
            <a:rect r="r" b="b" t="t" l="l"/>
            <a:pathLst>
              <a:path h="970598" w="681990">
                <a:moveTo>
                  <a:pt x="0" y="0"/>
                </a:moveTo>
                <a:lnTo>
                  <a:pt x="681990" y="0"/>
                </a:lnTo>
                <a:lnTo>
                  <a:pt x="681990" y="970597"/>
                </a:lnTo>
                <a:lnTo>
                  <a:pt x="0" y="9705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5" id="15"/>
          <p:cNvGrpSpPr/>
          <p:nvPr/>
        </p:nvGrpSpPr>
        <p:grpSpPr>
          <a:xfrm rot="0">
            <a:off x="9691687" y="9910762"/>
            <a:ext cx="121920" cy="125730"/>
            <a:chOff x="0" y="0"/>
            <a:chExt cx="162560" cy="167640"/>
          </a:xfrm>
        </p:grpSpPr>
        <p:sp>
          <p:nvSpPr>
            <p:cNvPr name="Freeform 16" id="16"/>
            <p:cNvSpPr/>
            <p:nvPr/>
          </p:nvSpPr>
          <p:spPr>
            <a:xfrm flipH="false" flipV="false" rot="0">
              <a:off x="0" y="0"/>
              <a:ext cx="162560" cy="167640"/>
            </a:xfrm>
            <a:custGeom>
              <a:avLst/>
              <a:gdLst/>
              <a:ahLst/>
              <a:cxnLst/>
              <a:rect r="r" b="b" t="t" l="l"/>
              <a:pathLst>
                <a:path h="167640" w="162560">
                  <a:moveTo>
                    <a:pt x="162560" y="58420"/>
                  </a:moveTo>
                  <a:cubicBezTo>
                    <a:pt x="158750" y="116840"/>
                    <a:pt x="138430" y="148590"/>
                    <a:pt x="116840" y="158750"/>
                  </a:cubicBezTo>
                  <a:cubicBezTo>
                    <a:pt x="96520" y="167640"/>
                    <a:pt x="58420" y="161290"/>
                    <a:pt x="40640" y="153670"/>
                  </a:cubicBezTo>
                  <a:cubicBezTo>
                    <a:pt x="27940" y="147320"/>
                    <a:pt x="19050" y="137160"/>
                    <a:pt x="12700" y="125730"/>
                  </a:cubicBezTo>
                  <a:cubicBezTo>
                    <a:pt x="6350" y="114300"/>
                    <a:pt x="0" y="102870"/>
                    <a:pt x="1270" y="87630"/>
                  </a:cubicBezTo>
                  <a:cubicBezTo>
                    <a:pt x="2540" y="68580"/>
                    <a:pt x="17780" y="31750"/>
                    <a:pt x="33020" y="17780"/>
                  </a:cubicBezTo>
                  <a:cubicBezTo>
                    <a:pt x="41910" y="7620"/>
                    <a:pt x="54610" y="2540"/>
                    <a:pt x="68580" y="1270"/>
                  </a:cubicBezTo>
                  <a:cubicBezTo>
                    <a:pt x="88900" y="0"/>
                    <a:pt x="142240" y="24130"/>
                    <a:pt x="142240" y="24130"/>
                  </a:cubicBezTo>
                </a:path>
              </a:pathLst>
            </a:custGeom>
            <a:solidFill>
              <a:srgbClr val="94AAB8"/>
            </a:solidFill>
          </p:spPr>
        </p:sp>
      </p:grpSp>
      <p:sp>
        <p:nvSpPr>
          <p:cNvPr name="Freeform 17" id="17"/>
          <p:cNvSpPr/>
          <p:nvPr/>
        </p:nvSpPr>
        <p:spPr>
          <a:xfrm flipH="false" flipV="false" rot="0">
            <a:off x="6816090" y="6262688"/>
            <a:ext cx="1163955" cy="642937"/>
          </a:xfrm>
          <a:custGeom>
            <a:avLst/>
            <a:gdLst/>
            <a:ahLst/>
            <a:cxnLst/>
            <a:rect r="r" b="b" t="t" l="l"/>
            <a:pathLst>
              <a:path h="642937" w="1163955">
                <a:moveTo>
                  <a:pt x="0" y="0"/>
                </a:moveTo>
                <a:lnTo>
                  <a:pt x="1163956" y="0"/>
                </a:lnTo>
                <a:lnTo>
                  <a:pt x="1163956" y="642937"/>
                </a:lnTo>
                <a:lnTo>
                  <a:pt x="0" y="6429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5421630" y="9690736"/>
            <a:ext cx="1003935" cy="413385"/>
          </a:xfrm>
          <a:custGeom>
            <a:avLst/>
            <a:gdLst/>
            <a:ahLst/>
            <a:cxnLst/>
            <a:rect r="r" b="b" t="t" l="l"/>
            <a:pathLst>
              <a:path h="413385" w="1003935">
                <a:moveTo>
                  <a:pt x="0" y="0"/>
                </a:moveTo>
                <a:lnTo>
                  <a:pt x="1003935" y="0"/>
                </a:lnTo>
                <a:lnTo>
                  <a:pt x="1003935" y="413385"/>
                </a:lnTo>
                <a:lnTo>
                  <a:pt x="0" y="4133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507887" y="5744527"/>
            <a:ext cx="17035937" cy="2650490"/>
          </a:xfrm>
          <a:prstGeom prst="rect">
            <a:avLst/>
          </a:prstGeom>
        </p:spPr>
        <p:txBody>
          <a:bodyPr anchor="t" rtlCol="false" tIns="0" lIns="0" bIns="0" rIns="0">
            <a:spAutoFit/>
          </a:bodyPr>
          <a:lstStyle/>
          <a:p>
            <a:pPr algn="ctr">
              <a:lnSpc>
                <a:spcPts val="4058"/>
              </a:lnSpc>
            </a:pPr>
            <a:r>
              <a:rPr lang="en-US" sz="2899">
                <a:solidFill>
                  <a:srgbClr val="15130D"/>
                </a:solidFill>
                <a:latin typeface="Coco Gothic"/>
                <a:ea typeface="Coco Gothic"/>
                <a:cs typeface="Coco Gothic"/>
                <a:sym typeface="Coco Gothic"/>
              </a:rPr>
              <a:t>The system works by collecting patient information such as symptoms, medical history, and test results. It then applies its knowledge base (containing medical facts, rules, and past case data) along with an inference engine (the reasoning mechanism) to analyze the input and suggest possible diagnoses or medical advice.</a:t>
            </a:r>
          </a:p>
          <a:p>
            <a:pPr algn="ctr">
              <a:lnSpc>
                <a:spcPts val="4058"/>
              </a:lnSpc>
            </a:pPr>
          </a:p>
        </p:txBody>
      </p:sp>
      <p:sp>
        <p:nvSpPr>
          <p:cNvPr name="TextBox 20" id="20"/>
          <p:cNvSpPr txBox="true"/>
          <p:nvPr/>
        </p:nvSpPr>
        <p:spPr>
          <a:xfrm rot="0">
            <a:off x="324704" y="2878931"/>
            <a:ext cx="17388037" cy="2813685"/>
          </a:xfrm>
          <a:prstGeom prst="rect">
            <a:avLst/>
          </a:prstGeom>
        </p:spPr>
        <p:txBody>
          <a:bodyPr anchor="t" rtlCol="false" tIns="0" lIns="0" bIns="0" rIns="0">
            <a:spAutoFit/>
          </a:bodyPr>
          <a:lstStyle/>
          <a:p>
            <a:pPr algn="ctr">
              <a:lnSpc>
                <a:spcPts val="4348"/>
              </a:lnSpc>
            </a:pPr>
            <a:r>
              <a:rPr lang="en-US" sz="2899">
                <a:solidFill>
                  <a:srgbClr val="15130D"/>
                </a:solidFill>
                <a:latin typeface="Coco Gothic"/>
                <a:ea typeface="Coco Gothic"/>
                <a:cs typeface="Coco Gothic"/>
                <a:sym typeface="Coco Gothic"/>
              </a:rPr>
              <a:t>The Medical Diagnosis Expert System is an AI-driven tool designed to assist healthcare professionals in diagnosing diseases based on patient symptoms and medical history. It uses artificial intelligence (AI) techniques, mainly expert systems and rule-based reasoning, to simulate the decision-making ability of human medical experts.</a:t>
            </a:r>
          </a:p>
          <a:p>
            <a:pPr algn="ctr">
              <a:lnSpc>
                <a:spcPts val="4348"/>
              </a:lnSpc>
            </a:pPr>
          </a:p>
        </p:txBody>
      </p:sp>
      <p:sp>
        <p:nvSpPr>
          <p:cNvPr name="TextBox 21" id="21"/>
          <p:cNvSpPr txBox="true"/>
          <p:nvPr/>
        </p:nvSpPr>
        <p:spPr>
          <a:xfrm rot="0">
            <a:off x="2874555" y="301109"/>
            <a:ext cx="12576991" cy="1109979"/>
          </a:xfrm>
          <a:prstGeom prst="rect">
            <a:avLst/>
          </a:prstGeom>
        </p:spPr>
        <p:txBody>
          <a:bodyPr anchor="t" rtlCol="false" tIns="0" lIns="0" bIns="0" rIns="0">
            <a:spAutoFit/>
          </a:bodyPr>
          <a:lstStyle/>
          <a:p>
            <a:pPr algn="ctr">
              <a:lnSpc>
                <a:spcPts val="8119"/>
              </a:lnSpc>
            </a:pPr>
            <a:r>
              <a:rPr lang="en-US" sz="5800">
                <a:solidFill>
                  <a:srgbClr val="15130D"/>
                </a:solidFill>
                <a:latin typeface="TAN Headline"/>
                <a:ea typeface="TAN Headline"/>
                <a:cs typeface="TAN Headline"/>
                <a:sym typeface="TAN Headline"/>
              </a:rPr>
              <a:t>INTRODUCTION</a:t>
            </a:r>
          </a:p>
        </p:txBody>
      </p:sp>
      <p:sp>
        <p:nvSpPr>
          <p:cNvPr name="Freeform 22" id="22"/>
          <p:cNvSpPr/>
          <p:nvPr/>
        </p:nvSpPr>
        <p:spPr>
          <a:xfrm flipH="false" flipV="false" rot="-635826">
            <a:off x="15859746" y="749976"/>
            <a:ext cx="1269296" cy="1534314"/>
          </a:xfrm>
          <a:custGeom>
            <a:avLst/>
            <a:gdLst/>
            <a:ahLst/>
            <a:cxnLst/>
            <a:rect r="r" b="b" t="t" l="l"/>
            <a:pathLst>
              <a:path h="1534314" w="1269296">
                <a:moveTo>
                  <a:pt x="0" y="0"/>
                </a:moveTo>
                <a:lnTo>
                  <a:pt x="1269296" y="0"/>
                </a:lnTo>
                <a:lnTo>
                  <a:pt x="1269296" y="1534314"/>
                </a:lnTo>
                <a:lnTo>
                  <a:pt x="0" y="1534314"/>
                </a:lnTo>
                <a:lnTo>
                  <a:pt x="0" y="0"/>
                </a:lnTo>
                <a:close/>
              </a:path>
            </a:pathLst>
          </a:custGeom>
          <a:blipFill>
            <a:blip r:embed="rId20">
              <a:extLst>
                <a:ext uri="{96DAC541-7B7A-43D3-8B79-37D633B846F1}">
                  <asvg:svgBlip xmlns:asvg="http://schemas.microsoft.com/office/drawing/2016/SVG/main" r:embed="rId21"/>
                </a:ext>
              </a:extLst>
            </a:blip>
            <a:stretch>
              <a:fillRect l="0" t="-6" r="0" b="-6"/>
            </a:stretch>
          </a:blipFill>
        </p:spPr>
      </p:sp>
      <p:sp>
        <p:nvSpPr>
          <p:cNvPr name="TextBox 23" id="23"/>
          <p:cNvSpPr txBox="true"/>
          <p:nvPr/>
        </p:nvSpPr>
        <p:spPr>
          <a:xfrm rot="0">
            <a:off x="144007" y="8790217"/>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24" id="24"/>
          <p:cNvSpPr txBox="true"/>
          <p:nvPr/>
        </p:nvSpPr>
        <p:spPr>
          <a:xfrm rot="0">
            <a:off x="1028700" y="9296883"/>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46005" r="0" b="-46005"/>
              </a:stretch>
            </a:blipFill>
          </p:spPr>
        </p:sp>
      </p:grpSp>
      <p:sp>
        <p:nvSpPr>
          <p:cNvPr name="Freeform 4" id="4"/>
          <p:cNvSpPr/>
          <p:nvPr/>
        </p:nvSpPr>
        <p:spPr>
          <a:xfrm flipH="false" flipV="false" rot="0">
            <a:off x="1028700" y="811709"/>
            <a:ext cx="16230600" cy="8272189"/>
          </a:xfrm>
          <a:custGeom>
            <a:avLst/>
            <a:gdLst/>
            <a:ahLst/>
            <a:cxnLst/>
            <a:rect r="r" b="b" t="t" l="l"/>
            <a:pathLst>
              <a:path h="8272189" w="16230600">
                <a:moveTo>
                  <a:pt x="0" y="0"/>
                </a:moveTo>
                <a:lnTo>
                  <a:pt x="16230600" y="0"/>
                </a:lnTo>
                <a:lnTo>
                  <a:pt x="16230600" y="8272189"/>
                </a:lnTo>
                <a:lnTo>
                  <a:pt x="0" y="8272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77215" y="8775264"/>
            <a:ext cx="1707896" cy="1614738"/>
          </a:xfrm>
          <a:custGeom>
            <a:avLst/>
            <a:gdLst/>
            <a:ahLst/>
            <a:cxnLst/>
            <a:rect r="r" b="b" t="t" l="l"/>
            <a:pathLst>
              <a:path h="1614738" w="1707896">
                <a:moveTo>
                  <a:pt x="0" y="0"/>
                </a:moveTo>
                <a:lnTo>
                  <a:pt x="1707896" y="0"/>
                </a:lnTo>
                <a:lnTo>
                  <a:pt x="1707896" y="1614738"/>
                </a:lnTo>
                <a:lnTo>
                  <a:pt x="0" y="1614738"/>
                </a:lnTo>
                <a:lnTo>
                  <a:pt x="0" y="0"/>
                </a:lnTo>
                <a:close/>
              </a:path>
            </a:pathLst>
          </a:custGeom>
          <a:blipFill>
            <a:blip r:embed="rId5">
              <a:extLst>
                <a:ext uri="{96DAC541-7B7A-43D3-8B79-37D633B846F1}">
                  <asvg:svgBlip xmlns:asvg="http://schemas.microsoft.com/office/drawing/2016/SVG/main" r:embed="rId6"/>
                </a:ext>
              </a:extLst>
            </a:blip>
            <a:stretch>
              <a:fillRect l="0" t="-240" r="0" b="-240"/>
            </a:stretch>
          </a:blipFill>
        </p:spPr>
      </p:sp>
      <p:grpSp>
        <p:nvGrpSpPr>
          <p:cNvPr name="Group 6" id="6"/>
          <p:cNvGrpSpPr/>
          <p:nvPr/>
        </p:nvGrpSpPr>
        <p:grpSpPr>
          <a:xfrm rot="0">
            <a:off x="2733892" y="6989169"/>
            <a:ext cx="12820216" cy="1861565"/>
            <a:chOff x="0" y="0"/>
            <a:chExt cx="17093621" cy="2482087"/>
          </a:xfrm>
        </p:grpSpPr>
        <p:sp>
          <p:nvSpPr>
            <p:cNvPr name="Freeform 7" id="7"/>
            <p:cNvSpPr/>
            <p:nvPr/>
          </p:nvSpPr>
          <p:spPr>
            <a:xfrm flipH="false" flipV="false" rot="0">
              <a:off x="0" y="0"/>
              <a:ext cx="17093564" cy="2482088"/>
            </a:xfrm>
            <a:custGeom>
              <a:avLst/>
              <a:gdLst/>
              <a:ahLst/>
              <a:cxnLst/>
              <a:rect r="r" b="b" t="t" l="l"/>
              <a:pathLst>
                <a:path h="2482088" w="17093564">
                  <a:moveTo>
                    <a:pt x="0" y="0"/>
                  </a:moveTo>
                  <a:lnTo>
                    <a:pt x="17093564" y="0"/>
                  </a:lnTo>
                  <a:lnTo>
                    <a:pt x="17093564" y="2482088"/>
                  </a:lnTo>
                  <a:lnTo>
                    <a:pt x="0" y="2482088"/>
                  </a:lnTo>
                  <a:lnTo>
                    <a:pt x="0" y="0"/>
                  </a:lnTo>
                  <a:close/>
                </a:path>
              </a:pathLst>
            </a:custGeom>
            <a:blipFill>
              <a:blip r:embed="rId7"/>
              <a:stretch>
                <a:fillRect l="0" t="-179559" r="0" b="-179559"/>
              </a:stretch>
            </a:blipFill>
          </p:spPr>
        </p:sp>
      </p:grpSp>
      <p:sp>
        <p:nvSpPr>
          <p:cNvPr name="TextBox 8" id="8"/>
          <p:cNvSpPr txBox="true"/>
          <p:nvPr/>
        </p:nvSpPr>
        <p:spPr>
          <a:xfrm rot="0">
            <a:off x="4601123" y="3064714"/>
            <a:ext cx="8338891" cy="456269"/>
          </a:xfrm>
          <a:prstGeom prst="rect">
            <a:avLst/>
          </a:prstGeom>
        </p:spPr>
        <p:txBody>
          <a:bodyPr anchor="t" rtlCol="false" tIns="0" lIns="0" bIns="0" rIns="0">
            <a:spAutoFit/>
          </a:bodyPr>
          <a:lstStyle/>
          <a:p>
            <a:pPr algn="ctr">
              <a:lnSpc>
                <a:spcPts val="3947"/>
              </a:lnSpc>
            </a:pPr>
            <a:r>
              <a:rPr lang="en-US" sz="3908" b="true">
                <a:solidFill>
                  <a:srgbClr val="156669"/>
                </a:solidFill>
                <a:latin typeface="Canva Sans Bold"/>
                <a:ea typeface="Canva Sans Bold"/>
                <a:cs typeface="Canva Sans Bold"/>
                <a:sym typeface="Canva Sans Bold"/>
              </a:rPr>
              <a:t>Core Workflow of the system:</a:t>
            </a:r>
          </a:p>
        </p:txBody>
      </p:sp>
      <p:sp>
        <p:nvSpPr>
          <p:cNvPr name="TextBox 9" id="9"/>
          <p:cNvSpPr txBox="true"/>
          <p:nvPr/>
        </p:nvSpPr>
        <p:spPr>
          <a:xfrm rot="0">
            <a:off x="2535747" y="3616233"/>
            <a:ext cx="13216506" cy="3755574"/>
          </a:xfrm>
          <a:prstGeom prst="rect">
            <a:avLst/>
          </a:prstGeom>
        </p:spPr>
        <p:txBody>
          <a:bodyPr anchor="t" rtlCol="false" tIns="0" lIns="0" bIns="0" rIns="0">
            <a:spAutoFit/>
          </a:bodyPr>
          <a:lstStyle/>
          <a:p>
            <a:pPr algn="ctr">
              <a:lnSpc>
                <a:spcPts val="3303"/>
              </a:lnSpc>
            </a:pPr>
          </a:p>
          <a:p>
            <a:pPr algn="l" marL="747606" indent="-249202" lvl="2">
              <a:lnSpc>
                <a:spcPts val="3303"/>
              </a:lnSpc>
              <a:buFont typeface="Arial"/>
              <a:buChar char="⚬"/>
            </a:pPr>
            <a:r>
              <a:rPr lang="en-US" b="true" sz="3270">
                <a:solidFill>
                  <a:srgbClr val="107393"/>
                </a:solidFill>
                <a:latin typeface="Canva Sans Bold"/>
                <a:ea typeface="Canva Sans Bold"/>
                <a:cs typeface="Canva Sans Bold"/>
                <a:sym typeface="Canva Sans Bold"/>
              </a:rPr>
              <a:t>1. takes patient facts such as symptoms, risk factors, and lab results.</a:t>
            </a:r>
          </a:p>
          <a:p>
            <a:pPr algn="l" marL="747606" indent="-249202" lvl="2">
              <a:lnSpc>
                <a:spcPts val="3303"/>
              </a:lnSpc>
              <a:buFont typeface="Arial"/>
              <a:buChar char="⚬"/>
            </a:pPr>
            <a:r>
              <a:rPr lang="en-US" b="true" sz="3270">
                <a:solidFill>
                  <a:srgbClr val="107393"/>
                </a:solidFill>
                <a:latin typeface="Canva Sans Bold"/>
                <a:ea typeface="Canva Sans Bold"/>
                <a:cs typeface="Canva Sans Bold"/>
                <a:sym typeface="Canva Sans Bold"/>
              </a:rPr>
              <a:t>2. It applies medical rules.</a:t>
            </a:r>
          </a:p>
          <a:p>
            <a:pPr algn="l" marL="747606" indent="-249202" lvl="2">
              <a:lnSpc>
                <a:spcPts val="3303"/>
              </a:lnSpc>
              <a:buFont typeface="Arial"/>
              <a:buChar char="⚬"/>
            </a:pPr>
            <a:r>
              <a:rPr lang="en-US" b="true" sz="3270">
                <a:solidFill>
                  <a:srgbClr val="107393"/>
                </a:solidFill>
                <a:latin typeface="Canva Sans Bold"/>
                <a:ea typeface="Canva Sans Bold"/>
                <a:cs typeface="Canva Sans Bold"/>
                <a:sym typeface="Canva Sans Bold"/>
              </a:rPr>
              <a:t>3. If rules fire, they increase the certainty score of diseases.</a:t>
            </a:r>
          </a:p>
          <a:p>
            <a:pPr algn="l" marL="747606" indent="-249202" lvl="2">
              <a:lnSpc>
                <a:spcPts val="3303"/>
              </a:lnSpc>
              <a:buFont typeface="Arial"/>
              <a:buChar char="⚬"/>
            </a:pPr>
            <a:r>
              <a:rPr lang="en-US" b="true" sz="3270">
                <a:solidFill>
                  <a:srgbClr val="107393"/>
                </a:solidFill>
                <a:latin typeface="Canva Sans Bold"/>
                <a:ea typeface="Canva Sans Bold"/>
                <a:cs typeface="Canva Sans Bold"/>
                <a:sym typeface="Canva Sans Bold"/>
              </a:rPr>
              <a:t>4.the system generates a report with possible diagnoses, explanations, and test recommendations.</a:t>
            </a:r>
          </a:p>
          <a:p>
            <a:pPr algn="ctr" marL="747606" indent="-249202" lvl="2">
              <a:lnSpc>
                <a:spcPts val="3303"/>
              </a:lnSpc>
            </a:pPr>
          </a:p>
          <a:p>
            <a:pPr algn="ctr" marL="747606" indent="-249202" lvl="2">
              <a:lnSpc>
                <a:spcPts val="3303"/>
              </a:lnSpc>
            </a:pPr>
          </a:p>
        </p:txBody>
      </p:sp>
      <p:sp>
        <p:nvSpPr>
          <p:cNvPr name="TextBox 10" id="10"/>
          <p:cNvSpPr txBox="true"/>
          <p:nvPr/>
        </p:nvSpPr>
        <p:spPr>
          <a:xfrm rot="0">
            <a:off x="-151342" y="1599604"/>
            <a:ext cx="6573067" cy="508847"/>
          </a:xfrm>
          <a:prstGeom prst="rect">
            <a:avLst/>
          </a:prstGeom>
        </p:spPr>
        <p:txBody>
          <a:bodyPr anchor="t" rtlCol="false" tIns="0" lIns="0" bIns="0" rIns="0">
            <a:spAutoFit/>
          </a:bodyPr>
          <a:lstStyle/>
          <a:p>
            <a:pPr algn="ctr">
              <a:lnSpc>
                <a:spcPts val="4553"/>
              </a:lnSpc>
            </a:pPr>
            <a:r>
              <a:rPr lang="en-US" sz="4508" b="true">
                <a:solidFill>
                  <a:srgbClr val="15130D"/>
                </a:solidFill>
                <a:latin typeface="Canva Sans Bold"/>
                <a:ea typeface="Canva Sans Bold"/>
                <a:cs typeface="Canva Sans Bold"/>
                <a:sym typeface="Canva Sans Bold"/>
              </a:rPr>
              <a:t>CORE IDEA</a:t>
            </a:r>
          </a:p>
        </p:txBody>
      </p:sp>
      <p:sp>
        <p:nvSpPr>
          <p:cNvPr name="TextBox 11" id="11"/>
          <p:cNvSpPr txBox="true"/>
          <p:nvPr/>
        </p:nvSpPr>
        <p:spPr>
          <a:xfrm rot="0">
            <a:off x="144007" y="8790217"/>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2" id="12"/>
          <p:cNvSpPr txBox="true"/>
          <p:nvPr/>
        </p:nvSpPr>
        <p:spPr>
          <a:xfrm rot="0">
            <a:off x="1028700" y="9296883"/>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43333" r="0" b="-43333"/>
              </a:stretch>
            </a:blipFill>
          </p:spPr>
        </p:sp>
      </p:grpSp>
      <p:sp>
        <p:nvSpPr>
          <p:cNvPr name="Freeform 4" id="4"/>
          <p:cNvSpPr/>
          <p:nvPr/>
        </p:nvSpPr>
        <p:spPr>
          <a:xfrm flipH="false" flipV="false" rot="0">
            <a:off x="1422984" y="2498181"/>
            <a:ext cx="16230600" cy="8272189"/>
          </a:xfrm>
          <a:custGeom>
            <a:avLst/>
            <a:gdLst/>
            <a:ahLst/>
            <a:cxnLst/>
            <a:rect r="r" b="b" t="t" l="l"/>
            <a:pathLst>
              <a:path h="8272189" w="16230600">
                <a:moveTo>
                  <a:pt x="0" y="0"/>
                </a:moveTo>
                <a:lnTo>
                  <a:pt x="16230600" y="0"/>
                </a:lnTo>
                <a:lnTo>
                  <a:pt x="16230600" y="8272189"/>
                </a:lnTo>
                <a:lnTo>
                  <a:pt x="0" y="8272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60127" y="3204534"/>
            <a:ext cx="9275679" cy="3152719"/>
          </a:xfrm>
          <a:custGeom>
            <a:avLst/>
            <a:gdLst/>
            <a:ahLst/>
            <a:cxnLst/>
            <a:rect r="r" b="b" t="t" l="l"/>
            <a:pathLst>
              <a:path h="3152719" w="9275679">
                <a:moveTo>
                  <a:pt x="0" y="0"/>
                </a:moveTo>
                <a:lnTo>
                  <a:pt x="9275679" y="0"/>
                </a:lnTo>
                <a:lnTo>
                  <a:pt x="9275679" y="3152719"/>
                </a:lnTo>
                <a:lnTo>
                  <a:pt x="0" y="3152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7983621" y="6357253"/>
            <a:ext cx="9275679" cy="2585564"/>
            <a:chOff x="0" y="0"/>
            <a:chExt cx="12367572" cy="3447419"/>
          </a:xfrm>
        </p:grpSpPr>
        <p:sp>
          <p:nvSpPr>
            <p:cNvPr name="Freeform 7" id="7"/>
            <p:cNvSpPr/>
            <p:nvPr/>
          </p:nvSpPr>
          <p:spPr>
            <a:xfrm flipH="false" flipV="false" rot="0">
              <a:off x="0" y="0"/>
              <a:ext cx="12367641" cy="3447542"/>
            </a:xfrm>
            <a:custGeom>
              <a:avLst/>
              <a:gdLst/>
              <a:ahLst/>
              <a:cxnLst/>
              <a:rect r="r" b="b" t="t" l="l"/>
              <a:pathLst>
                <a:path h="3447542" w="12367641">
                  <a:moveTo>
                    <a:pt x="54991" y="0"/>
                  </a:moveTo>
                  <a:lnTo>
                    <a:pt x="12312650" y="0"/>
                  </a:lnTo>
                  <a:cubicBezTo>
                    <a:pt x="12327255" y="0"/>
                    <a:pt x="12341225" y="5842"/>
                    <a:pt x="12351512" y="16129"/>
                  </a:cubicBezTo>
                  <a:cubicBezTo>
                    <a:pt x="12361799" y="26416"/>
                    <a:pt x="12367641" y="40386"/>
                    <a:pt x="12367641" y="54991"/>
                  </a:cubicBezTo>
                  <a:lnTo>
                    <a:pt x="12367641" y="3392551"/>
                  </a:lnTo>
                  <a:cubicBezTo>
                    <a:pt x="12367641" y="3422904"/>
                    <a:pt x="12343003" y="3447542"/>
                    <a:pt x="12312650" y="3447542"/>
                  </a:cubicBezTo>
                  <a:lnTo>
                    <a:pt x="54991" y="3447542"/>
                  </a:lnTo>
                  <a:cubicBezTo>
                    <a:pt x="40386" y="3447542"/>
                    <a:pt x="26416" y="3441700"/>
                    <a:pt x="16129" y="3431413"/>
                  </a:cubicBezTo>
                  <a:cubicBezTo>
                    <a:pt x="5842" y="3421126"/>
                    <a:pt x="0" y="3407029"/>
                    <a:pt x="0" y="3392424"/>
                  </a:cubicBezTo>
                  <a:lnTo>
                    <a:pt x="0" y="54991"/>
                  </a:lnTo>
                  <a:cubicBezTo>
                    <a:pt x="0" y="24638"/>
                    <a:pt x="24638" y="0"/>
                    <a:pt x="54991" y="0"/>
                  </a:cubicBezTo>
                  <a:close/>
                </a:path>
              </a:pathLst>
            </a:custGeom>
            <a:solidFill>
              <a:srgbClr val="80C5B7">
                <a:alpha val="38039"/>
              </a:srgbClr>
            </a:solidFill>
          </p:spPr>
        </p:sp>
      </p:grpSp>
      <p:grpSp>
        <p:nvGrpSpPr>
          <p:cNvPr name="Group 8" id="8"/>
          <p:cNvGrpSpPr/>
          <p:nvPr/>
        </p:nvGrpSpPr>
        <p:grpSpPr>
          <a:xfrm rot="0">
            <a:off x="7983621" y="6501914"/>
            <a:ext cx="9275679" cy="2440903"/>
            <a:chOff x="0" y="0"/>
            <a:chExt cx="12367572" cy="3254538"/>
          </a:xfrm>
        </p:grpSpPr>
        <p:sp>
          <p:nvSpPr>
            <p:cNvPr name="Freeform 9" id="9"/>
            <p:cNvSpPr/>
            <p:nvPr/>
          </p:nvSpPr>
          <p:spPr>
            <a:xfrm flipH="false" flipV="false" rot="0">
              <a:off x="0" y="0"/>
              <a:ext cx="12367572" cy="3254537"/>
            </a:xfrm>
            <a:custGeom>
              <a:avLst/>
              <a:gdLst/>
              <a:ahLst/>
              <a:cxnLst/>
              <a:rect r="r" b="b" t="t" l="l"/>
              <a:pathLst>
                <a:path h="3254537" w="12367572">
                  <a:moveTo>
                    <a:pt x="0" y="0"/>
                  </a:moveTo>
                  <a:lnTo>
                    <a:pt x="12367572" y="0"/>
                  </a:lnTo>
                  <a:lnTo>
                    <a:pt x="12367572" y="3254537"/>
                  </a:lnTo>
                  <a:lnTo>
                    <a:pt x="0" y="3254537"/>
                  </a:lnTo>
                  <a:close/>
                </a:path>
              </a:pathLst>
            </a:custGeom>
            <a:solidFill>
              <a:srgbClr val="000000">
                <a:alpha val="0"/>
              </a:srgbClr>
            </a:solidFill>
          </p:spPr>
        </p:sp>
        <p:sp>
          <p:nvSpPr>
            <p:cNvPr name="TextBox 10" id="10"/>
            <p:cNvSpPr txBox="true"/>
            <p:nvPr/>
          </p:nvSpPr>
          <p:spPr>
            <a:xfrm>
              <a:off x="0" y="38100"/>
              <a:ext cx="12367572" cy="3216438"/>
            </a:xfrm>
            <a:prstGeom prst="rect">
              <a:avLst/>
            </a:prstGeom>
          </p:spPr>
          <p:txBody>
            <a:bodyPr anchor="ctr" rtlCol="false" tIns="0" lIns="0" bIns="0" rIns="0"/>
            <a:lstStyle/>
            <a:p>
              <a:pPr algn="ctr">
                <a:lnSpc>
                  <a:spcPts val="2331"/>
                </a:lnSpc>
              </a:pPr>
            </a:p>
            <a:p>
              <a:pPr algn="ctr">
                <a:lnSpc>
                  <a:spcPts val="2331"/>
                </a:lnSpc>
              </a:pPr>
              <a:r>
                <a:rPr lang="en-US" sz="2308" b="true">
                  <a:solidFill>
                    <a:srgbClr val="000000"/>
                  </a:solidFill>
                  <a:latin typeface="Canva Sans Bold"/>
                  <a:ea typeface="Canva Sans Bold"/>
                  <a:cs typeface="Canva Sans Bold"/>
                  <a:sym typeface="Canva Sans Bold"/>
                </a:rPr>
                <a:t>Rules connect these features to diseases using IF–THEN logic.</a:t>
              </a:r>
            </a:p>
          </p:txBody>
        </p:sp>
      </p:grpSp>
      <p:sp>
        <p:nvSpPr>
          <p:cNvPr name="Freeform 11" id="11"/>
          <p:cNvSpPr/>
          <p:nvPr/>
        </p:nvSpPr>
        <p:spPr>
          <a:xfrm flipH="false" flipV="false" rot="1707724">
            <a:off x="15562893" y="1324227"/>
            <a:ext cx="1447837" cy="818686"/>
          </a:xfrm>
          <a:custGeom>
            <a:avLst/>
            <a:gdLst/>
            <a:ahLst/>
            <a:cxnLst/>
            <a:rect r="r" b="b" t="t" l="l"/>
            <a:pathLst>
              <a:path h="818686" w="1447837">
                <a:moveTo>
                  <a:pt x="0" y="0"/>
                </a:moveTo>
                <a:lnTo>
                  <a:pt x="1447837" y="0"/>
                </a:lnTo>
                <a:lnTo>
                  <a:pt x="1447837" y="818686"/>
                </a:lnTo>
                <a:lnTo>
                  <a:pt x="0" y="818686"/>
                </a:lnTo>
                <a:lnTo>
                  <a:pt x="0" y="0"/>
                </a:lnTo>
                <a:close/>
              </a:path>
            </a:pathLst>
          </a:custGeom>
          <a:blipFill>
            <a:blip r:embed="rId7">
              <a:extLst>
                <a:ext uri="{96DAC541-7B7A-43D3-8B79-37D633B846F1}">
                  <asvg:svgBlip xmlns:asvg="http://schemas.microsoft.com/office/drawing/2016/SVG/main" r:embed="rId8"/>
                </a:ext>
              </a:extLst>
            </a:blip>
            <a:stretch>
              <a:fillRect l="0" t="-280" r="0" b="-280"/>
            </a:stretch>
          </a:blipFill>
        </p:spPr>
      </p:sp>
      <p:sp>
        <p:nvSpPr>
          <p:cNvPr name="TextBox 12" id="12"/>
          <p:cNvSpPr txBox="true"/>
          <p:nvPr/>
        </p:nvSpPr>
        <p:spPr>
          <a:xfrm rot="0">
            <a:off x="1183181" y="3042177"/>
            <a:ext cx="12952777" cy="3446152"/>
          </a:xfrm>
          <a:prstGeom prst="rect">
            <a:avLst/>
          </a:prstGeom>
        </p:spPr>
        <p:txBody>
          <a:bodyPr anchor="t" rtlCol="false" tIns="0" lIns="0" bIns="0" rIns="0">
            <a:spAutoFit/>
          </a:bodyPr>
          <a:lstStyle/>
          <a:p>
            <a:pPr algn="l">
              <a:lnSpc>
                <a:spcPts val="3686"/>
              </a:lnSpc>
            </a:pPr>
            <a:r>
              <a:rPr lang="en-US" sz="2997">
                <a:solidFill>
                  <a:srgbClr val="000000"/>
                </a:solidFill>
                <a:latin typeface="Canva Sans"/>
                <a:ea typeface="Canva Sans"/>
                <a:cs typeface="Canva Sans"/>
                <a:sym typeface="Canva Sans"/>
              </a:rPr>
              <a:t> </a:t>
            </a:r>
          </a:p>
          <a:p>
            <a:pPr algn="l" marL="742286" indent="-247429" lvl="2">
              <a:lnSpc>
                <a:spcPts val="3994"/>
              </a:lnSpc>
              <a:buFont typeface="Arial"/>
              <a:buChar char="⚬"/>
            </a:pPr>
            <a:r>
              <a:rPr lang="en-US" b="true" sz="3247">
                <a:solidFill>
                  <a:srgbClr val="000000"/>
                </a:solidFill>
                <a:latin typeface="Canva Sans Bold"/>
                <a:ea typeface="Canva Sans Bold"/>
                <a:cs typeface="Canva Sans Bold"/>
                <a:sym typeface="Canva Sans Bold"/>
              </a:rPr>
              <a:t>Diseases stored with:</a:t>
            </a:r>
          </a:p>
          <a:p>
            <a:pPr algn="l" marL="742286" indent="-247429" lvl="2">
              <a:lnSpc>
                <a:spcPts val="3994"/>
              </a:lnSpc>
            </a:pPr>
            <a:r>
              <a:rPr lang="en-US" b="true" sz="3247">
                <a:solidFill>
                  <a:srgbClr val="000000"/>
                </a:solidFill>
                <a:latin typeface="Canva Sans Bold"/>
                <a:ea typeface="Canva Sans Bold"/>
                <a:cs typeface="Canva Sans Bold"/>
                <a:sym typeface="Canva Sans Bold"/>
              </a:rPr>
              <a:t>               </a:t>
            </a:r>
            <a:r>
              <a:rPr lang="en-US" sz="3247">
                <a:solidFill>
                  <a:srgbClr val="000000"/>
                </a:solidFill>
                <a:latin typeface="Canva Sans"/>
                <a:ea typeface="Canva Sans"/>
                <a:cs typeface="Canva Sans"/>
                <a:sym typeface="Canva Sans"/>
              </a:rPr>
              <a:t>Typical symptoms</a:t>
            </a:r>
          </a:p>
          <a:p>
            <a:pPr algn="l" marL="742286" indent="-247429" lvl="2">
              <a:lnSpc>
                <a:spcPts val="3994"/>
              </a:lnSpc>
            </a:pPr>
            <a:r>
              <a:rPr lang="en-US" sz="3247">
                <a:solidFill>
                  <a:srgbClr val="000000"/>
                </a:solidFill>
                <a:latin typeface="Canva Sans"/>
                <a:ea typeface="Canva Sans"/>
                <a:cs typeface="Canva Sans"/>
                <a:sym typeface="Canva Sans"/>
              </a:rPr>
              <a:t>               Risk factors</a:t>
            </a:r>
          </a:p>
          <a:p>
            <a:pPr algn="l" marL="742286" indent="-247429" lvl="2">
              <a:lnSpc>
                <a:spcPts val="3994"/>
              </a:lnSpc>
            </a:pPr>
            <a:r>
              <a:rPr lang="en-US" sz="3247">
                <a:solidFill>
                  <a:srgbClr val="000000"/>
                </a:solidFill>
                <a:latin typeface="Canva Sans"/>
                <a:ea typeface="Canva Sans"/>
                <a:cs typeface="Canva Sans"/>
                <a:sym typeface="Canva Sans"/>
              </a:rPr>
              <a:t>               Tests</a:t>
            </a:r>
          </a:p>
          <a:p>
            <a:pPr algn="l" marL="742286" indent="-247429" lvl="2">
              <a:lnSpc>
                <a:spcPts val="3994"/>
              </a:lnSpc>
            </a:pPr>
            <a:r>
              <a:rPr lang="en-US" sz="3247">
                <a:solidFill>
                  <a:srgbClr val="000000"/>
                </a:solidFill>
                <a:latin typeface="Canva Sans"/>
                <a:ea typeface="Canva Sans"/>
                <a:cs typeface="Canva Sans"/>
                <a:sym typeface="Canva Sans"/>
              </a:rPr>
              <a:t>                Red flags</a:t>
            </a:r>
          </a:p>
          <a:p>
            <a:pPr algn="l" marL="742286" indent="-247429" lvl="2">
              <a:lnSpc>
                <a:spcPts val="3686"/>
              </a:lnSpc>
            </a:pPr>
          </a:p>
        </p:txBody>
      </p:sp>
      <p:sp>
        <p:nvSpPr>
          <p:cNvPr name="Freeform 13" id="13"/>
          <p:cNvSpPr/>
          <p:nvPr/>
        </p:nvSpPr>
        <p:spPr>
          <a:xfrm flipH="false" flipV="false" rot="0">
            <a:off x="4907132" y="5513606"/>
            <a:ext cx="441764" cy="843647"/>
          </a:xfrm>
          <a:custGeom>
            <a:avLst/>
            <a:gdLst/>
            <a:ahLst/>
            <a:cxnLst/>
            <a:rect r="r" b="b" t="t" l="l"/>
            <a:pathLst>
              <a:path h="843647" w="441764">
                <a:moveTo>
                  <a:pt x="0" y="0"/>
                </a:moveTo>
                <a:lnTo>
                  <a:pt x="441764" y="0"/>
                </a:lnTo>
                <a:lnTo>
                  <a:pt x="441764" y="843647"/>
                </a:lnTo>
                <a:lnTo>
                  <a:pt x="0" y="843647"/>
                </a:lnTo>
                <a:lnTo>
                  <a:pt x="0" y="0"/>
                </a:lnTo>
                <a:close/>
              </a:path>
            </a:pathLst>
          </a:custGeom>
          <a:blipFill>
            <a:blip r:embed="rId9">
              <a:extLst>
                <a:ext uri="{96DAC541-7B7A-43D3-8B79-37D633B846F1}">
                  <asvg:svgBlip xmlns:asvg="http://schemas.microsoft.com/office/drawing/2016/SVG/main" r:embed="rId10"/>
                </a:ext>
              </a:extLst>
            </a:blip>
            <a:stretch>
              <a:fillRect l="-425" t="0" r="-425" b="0"/>
            </a:stretch>
          </a:blipFill>
        </p:spPr>
      </p:sp>
      <p:sp>
        <p:nvSpPr>
          <p:cNvPr name="TextBox 14" id="14"/>
          <p:cNvSpPr txBox="true"/>
          <p:nvPr/>
        </p:nvSpPr>
        <p:spPr>
          <a:xfrm rot="0">
            <a:off x="1028700" y="1218688"/>
            <a:ext cx="6630869" cy="1740050"/>
          </a:xfrm>
          <a:prstGeom prst="rect">
            <a:avLst/>
          </a:prstGeom>
        </p:spPr>
        <p:txBody>
          <a:bodyPr anchor="t" rtlCol="false" tIns="0" lIns="0" bIns="0" rIns="0">
            <a:spAutoFit/>
          </a:bodyPr>
          <a:lstStyle/>
          <a:p>
            <a:pPr algn="l">
              <a:lnSpc>
                <a:spcPts val="5853"/>
              </a:lnSpc>
            </a:pPr>
            <a:r>
              <a:rPr lang="en-US" sz="5795" b="true">
                <a:solidFill>
                  <a:srgbClr val="000000"/>
                </a:solidFill>
                <a:latin typeface="Cooper Hewitt Bold"/>
                <a:ea typeface="Cooper Hewitt Bold"/>
                <a:cs typeface="Cooper Hewitt Bold"/>
                <a:sym typeface="Cooper Hewitt Bold"/>
              </a:rPr>
              <a:t>Knowledge Representation</a:t>
            </a:r>
          </a:p>
        </p:txBody>
      </p:sp>
      <p:sp>
        <p:nvSpPr>
          <p:cNvPr name="TextBox 15" id="15"/>
          <p:cNvSpPr txBox="true"/>
          <p:nvPr/>
        </p:nvSpPr>
        <p:spPr>
          <a:xfrm rot="0">
            <a:off x="8422226" y="6954082"/>
            <a:ext cx="8498652" cy="520793"/>
          </a:xfrm>
          <a:prstGeom prst="rect">
            <a:avLst/>
          </a:prstGeom>
        </p:spPr>
        <p:txBody>
          <a:bodyPr anchor="t" rtlCol="false" tIns="0" lIns="0" bIns="0" rIns="0">
            <a:spAutoFit/>
          </a:bodyPr>
          <a:lstStyle/>
          <a:p>
            <a:pPr algn="l">
              <a:lnSpc>
                <a:spcPts val="4069"/>
              </a:lnSpc>
            </a:pPr>
            <a:r>
              <a:rPr lang="en-US" sz="3308" b="true">
                <a:solidFill>
                  <a:srgbClr val="000000"/>
                </a:solidFill>
                <a:latin typeface="Canva Sans Bold"/>
                <a:ea typeface="Canva Sans Bold"/>
                <a:cs typeface="Canva Sans Bold"/>
                <a:sym typeface="Canva Sans Bold"/>
              </a:rPr>
              <a:t>Rules: IF–THEN with certainty weights</a:t>
            </a:r>
          </a:p>
        </p:txBody>
      </p:sp>
      <p:sp>
        <p:nvSpPr>
          <p:cNvPr name="TextBox 16" id="16"/>
          <p:cNvSpPr txBox="true"/>
          <p:nvPr/>
        </p:nvSpPr>
        <p:spPr>
          <a:xfrm rot="0">
            <a:off x="144007" y="8930893"/>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7" id="17"/>
          <p:cNvSpPr txBox="true"/>
          <p:nvPr/>
        </p:nvSpPr>
        <p:spPr>
          <a:xfrm rot="0">
            <a:off x="1028700" y="9437559"/>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330928">
            <a:off x="-1203733" y="-4598012"/>
            <a:ext cx="20695466" cy="19483024"/>
            <a:chOff x="0" y="0"/>
            <a:chExt cx="27593955" cy="25977365"/>
          </a:xfrm>
        </p:grpSpPr>
        <p:sp>
          <p:nvSpPr>
            <p:cNvPr name="Freeform 3" id="3"/>
            <p:cNvSpPr/>
            <p:nvPr/>
          </p:nvSpPr>
          <p:spPr>
            <a:xfrm flipH="false" flipV="false" rot="0">
              <a:off x="0" y="0"/>
              <a:ext cx="27593925" cy="25977342"/>
            </a:xfrm>
            <a:custGeom>
              <a:avLst/>
              <a:gdLst/>
              <a:ahLst/>
              <a:cxnLst/>
              <a:rect r="r" b="b" t="t" l="l"/>
              <a:pathLst>
                <a:path h="25977342" w="27593925">
                  <a:moveTo>
                    <a:pt x="8603615" y="0"/>
                  </a:moveTo>
                  <a:lnTo>
                    <a:pt x="27593925" y="15295245"/>
                  </a:lnTo>
                  <a:lnTo>
                    <a:pt x="18990311" y="25977342"/>
                  </a:lnTo>
                  <a:lnTo>
                    <a:pt x="0" y="10682097"/>
                  </a:lnTo>
                  <a:lnTo>
                    <a:pt x="8603615" y="0"/>
                  </a:lnTo>
                  <a:close/>
                </a:path>
              </a:pathLst>
            </a:custGeom>
            <a:blipFill>
              <a:blip r:embed="rId2"/>
              <a:stretch>
                <a:fillRect l="0" t="-4058" r="0" b="-4058"/>
              </a:stretch>
            </a:blipFill>
          </p:spPr>
        </p:sp>
      </p:grpSp>
      <p:sp>
        <p:nvSpPr>
          <p:cNvPr name="Freeform 4" id="4"/>
          <p:cNvSpPr/>
          <p:nvPr/>
        </p:nvSpPr>
        <p:spPr>
          <a:xfrm flipH="false" flipV="false" rot="0">
            <a:off x="871948" y="3005292"/>
            <a:ext cx="11462703" cy="2138208"/>
          </a:xfrm>
          <a:custGeom>
            <a:avLst/>
            <a:gdLst/>
            <a:ahLst/>
            <a:cxnLst/>
            <a:rect r="r" b="b" t="t" l="l"/>
            <a:pathLst>
              <a:path h="2138208" w="11462703">
                <a:moveTo>
                  <a:pt x="0" y="0"/>
                </a:moveTo>
                <a:lnTo>
                  <a:pt x="11462703" y="0"/>
                </a:lnTo>
                <a:lnTo>
                  <a:pt x="11462703" y="2138208"/>
                </a:lnTo>
                <a:lnTo>
                  <a:pt x="0" y="213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707724">
            <a:off x="16535381" y="130130"/>
            <a:ext cx="1447837" cy="818686"/>
          </a:xfrm>
          <a:custGeom>
            <a:avLst/>
            <a:gdLst/>
            <a:ahLst/>
            <a:cxnLst/>
            <a:rect r="r" b="b" t="t" l="l"/>
            <a:pathLst>
              <a:path h="818686" w="1447837">
                <a:moveTo>
                  <a:pt x="0" y="0"/>
                </a:moveTo>
                <a:lnTo>
                  <a:pt x="1447837" y="0"/>
                </a:lnTo>
                <a:lnTo>
                  <a:pt x="1447837" y="818686"/>
                </a:lnTo>
                <a:lnTo>
                  <a:pt x="0" y="818686"/>
                </a:lnTo>
                <a:lnTo>
                  <a:pt x="0" y="0"/>
                </a:lnTo>
                <a:close/>
              </a:path>
            </a:pathLst>
          </a:custGeom>
          <a:blipFill>
            <a:blip r:embed="rId5">
              <a:extLst>
                <a:ext uri="{96DAC541-7B7A-43D3-8B79-37D633B846F1}">
                  <asvg:svgBlip xmlns:asvg="http://schemas.microsoft.com/office/drawing/2016/SVG/main" r:embed="rId6"/>
                </a:ext>
              </a:extLst>
            </a:blip>
            <a:stretch>
              <a:fillRect l="0" t="-280" r="0" b="-280"/>
            </a:stretch>
          </a:blipFill>
        </p:spPr>
      </p:sp>
      <p:sp>
        <p:nvSpPr>
          <p:cNvPr name="Freeform 6" id="6"/>
          <p:cNvSpPr/>
          <p:nvPr/>
        </p:nvSpPr>
        <p:spPr>
          <a:xfrm flipH="false" flipV="false" rot="0">
            <a:off x="1688297" y="729011"/>
            <a:ext cx="1993890" cy="2004825"/>
          </a:xfrm>
          <a:custGeom>
            <a:avLst/>
            <a:gdLst/>
            <a:ahLst/>
            <a:cxnLst/>
            <a:rect r="r" b="b" t="t" l="l"/>
            <a:pathLst>
              <a:path h="2004825" w="1993890">
                <a:moveTo>
                  <a:pt x="0" y="0"/>
                </a:moveTo>
                <a:lnTo>
                  <a:pt x="1993890" y="0"/>
                </a:lnTo>
                <a:lnTo>
                  <a:pt x="1993890" y="2004825"/>
                </a:lnTo>
                <a:lnTo>
                  <a:pt x="0" y="2004825"/>
                </a:lnTo>
                <a:lnTo>
                  <a:pt x="0" y="0"/>
                </a:lnTo>
                <a:close/>
              </a:path>
            </a:pathLst>
          </a:custGeom>
          <a:blipFill>
            <a:blip r:embed="rId7">
              <a:extLst>
                <a:ext uri="{96DAC541-7B7A-43D3-8B79-37D633B846F1}">
                  <asvg:svgBlip xmlns:asvg="http://schemas.microsoft.com/office/drawing/2016/SVG/main" r:embed="rId8"/>
                </a:ext>
              </a:extLst>
            </a:blip>
            <a:stretch>
              <a:fillRect l="-35" t="0" r="-35" b="0"/>
            </a:stretch>
          </a:blipFill>
        </p:spPr>
      </p:sp>
      <p:grpSp>
        <p:nvGrpSpPr>
          <p:cNvPr name="Group 7" id="7"/>
          <p:cNvGrpSpPr/>
          <p:nvPr/>
        </p:nvGrpSpPr>
        <p:grpSpPr>
          <a:xfrm rot="0">
            <a:off x="6927303" y="5143500"/>
            <a:ext cx="11163501" cy="4615820"/>
            <a:chOff x="0" y="0"/>
            <a:chExt cx="14884668" cy="6154427"/>
          </a:xfrm>
        </p:grpSpPr>
        <p:sp>
          <p:nvSpPr>
            <p:cNvPr name="Freeform 8" id="8"/>
            <p:cNvSpPr/>
            <p:nvPr/>
          </p:nvSpPr>
          <p:spPr>
            <a:xfrm flipH="false" flipV="false" rot="0">
              <a:off x="0" y="0"/>
              <a:ext cx="14884654" cy="6154420"/>
            </a:xfrm>
            <a:custGeom>
              <a:avLst/>
              <a:gdLst/>
              <a:ahLst/>
              <a:cxnLst/>
              <a:rect r="r" b="b" t="t" l="l"/>
              <a:pathLst>
                <a:path h="6154420" w="14884654">
                  <a:moveTo>
                    <a:pt x="0" y="0"/>
                  </a:moveTo>
                  <a:lnTo>
                    <a:pt x="14884654" y="0"/>
                  </a:lnTo>
                  <a:lnTo>
                    <a:pt x="14884654" y="6154420"/>
                  </a:lnTo>
                  <a:lnTo>
                    <a:pt x="0" y="6154420"/>
                  </a:lnTo>
                  <a:lnTo>
                    <a:pt x="0" y="0"/>
                  </a:lnTo>
                  <a:close/>
                </a:path>
              </a:pathLst>
            </a:custGeom>
            <a:blipFill>
              <a:blip r:embed="rId9"/>
              <a:stretch>
                <a:fillRect l="0" t="0" r="0" b="0"/>
              </a:stretch>
            </a:blipFill>
          </p:spPr>
        </p:sp>
      </p:grpSp>
      <p:sp>
        <p:nvSpPr>
          <p:cNvPr name="TextBox 9" id="9"/>
          <p:cNvSpPr txBox="true"/>
          <p:nvPr/>
        </p:nvSpPr>
        <p:spPr>
          <a:xfrm rot="0">
            <a:off x="4706582" y="804249"/>
            <a:ext cx="6900401" cy="1740050"/>
          </a:xfrm>
          <a:prstGeom prst="rect">
            <a:avLst/>
          </a:prstGeom>
        </p:spPr>
        <p:txBody>
          <a:bodyPr anchor="t" rtlCol="false" tIns="0" lIns="0" bIns="0" rIns="0">
            <a:spAutoFit/>
          </a:bodyPr>
          <a:lstStyle/>
          <a:p>
            <a:pPr algn="l">
              <a:lnSpc>
                <a:spcPts val="5853"/>
              </a:lnSpc>
            </a:pPr>
            <a:r>
              <a:rPr lang="en-US" sz="5795" b="true">
                <a:solidFill>
                  <a:srgbClr val="000000"/>
                </a:solidFill>
                <a:latin typeface="Cooper Hewitt Bold"/>
                <a:ea typeface="Cooper Hewitt Bold"/>
                <a:cs typeface="Cooper Hewitt Bold"/>
                <a:sym typeface="Cooper Hewitt Bold"/>
              </a:rPr>
              <a:t>Logic Programming &amp; Rules</a:t>
            </a:r>
          </a:p>
        </p:txBody>
      </p:sp>
      <p:sp>
        <p:nvSpPr>
          <p:cNvPr name="TextBox 10" id="10"/>
          <p:cNvSpPr txBox="true"/>
          <p:nvPr/>
        </p:nvSpPr>
        <p:spPr>
          <a:xfrm rot="0">
            <a:off x="1303007" y="3821154"/>
            <a:ext cx="9540966" cy="941036"/>
          </a:xfrm>
          <a:prstGeom prst="rect">
            <a:avLst/>
          </a:prstGeom>
        </p:spPr>
        <p:txBody>
          <a:bodyPr anchor="t" rtlCol="false" tIns="0" lIns="0" bIns="0" rIns="0">
            <a:spAutoFit/>
          </a:bodyPr>
          <a:lstStyle/>
          <a:p>
            <a:pPr algn="l">
              <a:lnSpc>
                <a:spcPts val="3700"/>
              </a:lnSpc>
            </a:pPr>
            <a:r>
              <a:rPr lang="en-US" sz="3008" b="true">
                <a:solidFill>
                  <a:srgbClr val="1F4A7A"/>
                </a:solidFill>
                <a:latin typeface="Canva Sans Bold"/>
                <a:ea typeface="Canva Sans Bold"/>
                <a:cs typeface="Canva Sans Bold"/>
                <a:sym typeface="Canva Sans Bold"/>
              </a:rPr>
              <a:t>IF fever + myalgia + headache + dry cough</a:t>
            </a:r>
          </a:p>
          <a:p>
            <a:pPr algn="l">
              <a:lnSpc>
                <a:spcPts val="3700"/>
              </a:lnSpc>
            </a:pPr>
            <a:r>
              <a:rPr lang="en-US" sz="3008" b="true">
                <a:solidFill>
                  <a:srgbClr val="1F4A7A"/>
                </a:solidFill>
                <a:latin typeface="Canva Sans Bold"/>
                <a:ea typeface="Canva Sans Bold"/>
                <a:cs typeface="Canva Sans Bold"/>
                <a:sym typeface="Canva Sans Bold"/>
              </a:rPr>
              <a:t>THEN Influenza (certainty = 0.7)</a:t>
            </a:r>
          </a:p>
        </p:txBody>
      </p:sp>
      <p:sp>
        <p:nvSpPr>
          <p:cNvPr name="TextBox 11" id="11"/>
          <p:cNvSpPr txBox="true"/>
          <p:nvPr/>
        </p:nvSpPr>
        <p:spPr>
          <a:xfrm rot="0">
            <a:off x="-3305921" y="3119592"/>
            <a:ext cx="11462703" cy="339302"/>
          </a:xfrm>
          <a:prstGeom prst="rect">
            <a:avLst/>
          </a:prstGeom>
        </p:spPr>
        <p:txBody>
          <a:bodyPr anchor="t" rtlCol="false" tIns="0" lIns="0" bIns="0" rIns="0">
            <a:spAutoFit/>
          </a:bodyPr>
          <a:lstStyle/>
          <a:p>
            <a:pPr algn="ctr">
              <a:lnSpc>
                <a:spcPts val="3038"/>
              </a:lnSpc>
            </a:pPr>
            <a:r>
              <a:rPr lang="en-US" sz="3008" b="true">
                <a:solidFill>
                  <a:srgbClr val="000000"/>
                </a:solidFill>
                <a:latin typeface="Canva Sans Bold"/>
                <a:ea typeface="Canva Sans Bold"/>
                <a:cs typeface="Canva Sans Bold"/>
                <a:sym typeface="Canva Sans Bold"/>
              </a:rPr>
              <a:t>Example Rule:</a:t>
            </a:r>
          </a:p>
        </p:txBody>
      </p:sp>
      <p:sp>
        <p:nvSpPr>
          <p:cNvPr name="TextBox 12" id="12"/>
          <p:cNvSpPr txBox="true"/>
          <p:nvPr/>
        </p:nvSpPr>
        <p:spPr>
          <a:xfrm rot="0">
            <a:off x="144007" y="9179039"/>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3" id="13"/>
          <p:cNvSpPr txBox="true"/>
          <p:nvPr/>
        </p:nvSpPr>
        <p:spPr>
          <a:xfrm rot="0">
            <a:off x="1028700" y="9685705"/>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43333" r="0" b="-43333"/>
              </a:stretch>
            </a:blipFill>
          </p:spPr>
        </p:sp>
      </p:grpSp>
      <p:sp>
        <p:nvSpPr>
          <p:cNvPr name="Freeform 4" id="4"/>
          <p:cNvSpPr/>
          <p:nvPr/>
        </p:nvSpPr>
        <p:spPr>
          <a:xfrm flipH="false" flipV="false" rot="0">
            <a:off x="2445013" y="4286196"/>
            <a:ext cx="13397973" cy="4871678"/>
          </a:xfrm>
          <a:custGeom>
            <a:avLst/>
            <a:gdLst/>
            <a:ahLst/>
            <a:cxnLst/>
            <a:rect r="r" b="b" t="t" l="l"/>
            <a:pathLst>
              <a:path h="4871678" w="13397973">
                <a:moveTo>
                  <a:pt x="0" y="0"/>
                </a:moveTo>
                <a:lnTo>
                  <a:pt x="13397973" y="0"/>
                </a:lnTo>
                <a:lnTo>
                  <a:pt x="13397973" y="4871678"/>
                </a:lnTo>
                <a:lnTo>
                  <a:pt x="0" y="48716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319858">
            <a:off x="16978169" y="8338746"/>
            <a:ext cx="1816328" cy="1489389"/>
          </a:xfrm>
          <a:custGeom>
            <a:avLst/>
            <a:gdLst/>
            <a:ahLst/>
            <a:cxnLst/>
            <a:rect r="r" b="b" t="t" l="l"/>
            <a:pathLst>
              <a:path h="1489389" w="1816328">
                <a:moveTo>
                  <a:pt x="0" y="0"/>
                </a:moveTo>
                <a:lnTo>
                  <a:pt x="1816328" y="0"/>
                </a:lnTo>
                <a:lnTo>
                  <a:pt x="1816328" y="1489389"/>
                </a:lnTo>
                <a:lnTo>
                  <a:pt x="0" y="1489389"/>
                </a:lnTo>
                <a:lnTo>
                  <a:pt x="0" y="0"/>
                </a:lnTo>
                <a:close/>
              </a:path>
            </a:pathLst>
          </a:custGeom>
          <a:blipFill>
            <a:blip r:embed="rId5">
              <a:extLst>
                <a:ext uri="{96DAC541-7B7A-43D3-8B79-37D633B846F1}">
                  <asvg:svgBlip xmlns:asvg="http://schemas.microsoft.com/office/drawing/2016/SVG/main" r:embed="rId6"/>
                </a:ext>
              </a:extLst>
            </a:blip>
            <a:stretch>
              <a:fillRect l="0" t="-121" r="0" b="-121"/>
            </a:stretch>
          </a:blipFill>
        </p:spPr>
      </p:sp>
      <p:sp>
        <p:nvSpPr>
          <p:cNvPr name="Freeform 6" id="6"/>
          <p:cNvSpPr/>
          <p:nvPr/>
        </p:nvSpPr>
        <p:spPr>
          <a:xfrm flipH="false" flipV="false" rot="-635826">
            <a:off x="16895602" y="2005682"/>
            <a:ext cx="1269296" cy="1534314"/>
          </a:xfrm>
          <a:custGeom>
            <a:avLst/>
            <a:gdLst/>
            <a:ahLst/>
            <a:cxnLst/>
            <a:rect r="r" b="b" t="t" l="l"/>
            <a:pathLst>
              <a:path h="1534314" w="1269296">
                <a:moveTo>
                  <a:pt x="0" y="0"/>
                </a:moveTo>
                <a:lnTo>
                  <a:pt x="1269296" y="0"/>
                </a:lnTo>
                <a:lnTo>
                  <a:pt x="1269296" y="1534314"/>
                </a:lnTo>
                <a:lnTo>
                  <a:pt x="0" y="1534314"/>
                </a:lnTo>
                <a:lnTo>
                  <a:pt x="0" y="0"/>
                </a:lnTo>
                <a:close/>
              </a:path>
            </a:pathLst>
          </a:custGeom>
          <a:blipFill>
            <a:blip r:embed="rId7">
              <a:extLst>
                <a:ext uri="{96DAC541-7B7A-43D3-8B79-37D633B846F1}">
                  <asvg:svgBlip xmlns:asvg="http://schemas.microsoft.com/office/drawing/2016/SVG/main" r:embed="rId8"/>
                </a:ext>
              </a:extLst>
            </a:blip>
            <a:stretch>
              <a:fillRect l="0" t="-6" r="0" b="-6"/>
            </a:stretch>
          </a:blipFill>
        </p:spPr>
      </p:sp>
      <p:sp>
        <p:nvSpPr>
          <p:cNvPr name="Freeform 7" id="7"/>
          <p:cNvSpPr/>
          <p:nvPr/>
        </p:nvSpPr>
        <p:spPr>
          <a:xfrm flipH="false" flipV="false" rot="1707724">
            <a:off x="16732577" y="349527"/>
            <a:ext cx="1447837" cy="818686"/>
          </a:xfrm>
          <a:custGeom>
            <a:avLst/>
            <a:gdLst/>
            <a:ahLst/>
            <a:cxnLst/>
            <a:rect r="r" b="b" t="t" l="l"/>
            <a:pathLst>
              <a:path h="818686" w="1447837">
                <a:moveTo>
                  <a:pt x="0" y="0"/>
                </a:moveTo>
                <a:lnTo>
                  <a:pt x="1447837" y="0"/>
                </a:lnTo>
                <a:lnTo>
                  <a:pt x="1447837" y="818686"/>
                </a:lnTo>
                <a:lnTo>
                  <a:pt x="0" y="818686"/>
                </a:lnTo>
                <a:lnTo>
                  <a:pt x="0" y="0"/>
                </a:lnTo>
                <a:close/>
              </a:path>
            </a:pathLst>
          </a:custGeom>
          <a:blipFill>
            <a:blip r:embed="rId9">
              <a:extLst>
                <a:ext uri="{96DAC541-7B7A-43D3-8B79-37D633B846F1}">
                  <asvg:svgBlip xmlns:asvg="http://schemas.microsoft.com/office/drawing/2016/SVG/main" r:embed="rId10"/>
                </a:ext>
              </a:extLst>
            </a:blip>
            <a:stretch>
              <a:fillRect l="0" t="-280" r="0" b="-280"/>
            </a:stretch>
          </a:blipFill>
        </p:spPr>
      </p:sp>
      <p:grpSp>
        <p:nvGrpSpPr>
          <p:cNvPr name="Group 8" id="8"/>
          <p:cNvGrpSpPr/>
          <p:nvPr/>
        </p:nvGrpSpPr>
        <p:grpSpPr>
          <a:xfrm rot="0">
            <a:off x="3655762" y="2251196"/>
            <a:ext cx="10382911" cy="1732315"/>
            <a:chOff x="0" y="0"/>
            <a:chExt cx="13843881" cy="2309753"/>
          </a:xfrm>
        </p:grpSpPr>
        <p:sp>
          <p:nvSpPr>
            <p:cNvPr name="Freeform 9" id="9"/>
            <p:cNvSpPr/>
            <p:nvPr/>
          </p:nvSpPr>
          <p:spPr>
            <a:xfrm flipH="false" flipV="false" rot="0">
              <a:off x="0" y="0"/>
              <a:ext cx="13843888" cy="2309749"/>
            </a:xfrm>
            <a:custGeom>
              <a:avLst/>
              <a:gdLst/>
              <a:ahLst/>
              <a:cxnLst/>
              <a:rect r="r" b="b" t="t" l="l"/>
              <a:pathLst>
                <a:path h="2309749" w="13843888">
                  <a:moveTo>
                    <a:pt x="0" y="0"/>
                  </a:moveTo>
                  <a:lnTo>
                    <a:pt x="13843888" y="0"/>
                  </a:lnTo>
                  <a:lnTo>
                    <a:pt x="13843888" y="2309749"/>
                  </a:lnTo>
                  <a:lnTo>
                    <a:pt x="0" y="2309749"/>
                  </a:lnTo>
                  <a:lnTo>
                    <a:pt x="0" y="0"/>
                  </a:lnTo>
                  <a:close/>
                </a:path>
              </a:pathLst>
            </a:custGeom>
            <a:blipFill>
              <a:blip r:embed="rId11"/>
              <a:stretch>
                <a:fillRect l="0" t="-149789" r="0" b="-149789"/>
              </a:stretch>
            </a:blipFill>
          </p:spPr>
        </p:sp>
      </p:grpSp>
      <p:sp>
        <p:nvSpPr>
          <p:cNvPr name="TextBox 10" id="10"/>
          <p:cNvSpPr txBox="true"/>
          <p:nvPr/>
        </p:nvSpPr>
        <p:spPr>
          <a:xfrm rot="0">
            <a:off x="654923" y="447590"/>
            <a:ext cx="6862815" cy="997100"/>
          </a:xfrm>
          <a:prstGeom prst="rect">
            <a:avLst/>
          </a:prstGeom>
        </p:spPr>
        <p:txBody>
          <a:bodyPr anchor="t" rtlCol="false" tIns="0" lIns="0" bIns="0" rIns="0">
            <a:spAutoFit/>
          </a:bodyPr>
          <a:lstStyle/>
          <a:p>
            <a:pPr algn="ctr">
              <a:lnSpc>
                <a:spcPts val="5853"/>
              </a:lnSpc>
            </a:pPr>
            <a:r>
              <a:rPr lang="en-US" sz="5795" b="true">
                <a:solidFill>
                  <a:srgbClr val="000000"/>
                </a:solidFill>
                <a:latin typeface="Cooper Hewitt Bold"/>
                <a:ea typeface="Cooper Hewitt Bold"/>
                <a:cs typeface="Cooper Hewitt Bold"/>
                <a:sym typeface="Cooper Hewitt Bold"/>
              </a:rPr>
              <a:t>Inference Engine</a:t>
            </a:r>
          </a:p>
        </p:txBody>
      </p:sp>
      <p:sp>
        <p:nvSpPr>
          <p:cNvPr name="TextBox 11" id="11"/>
          <p:cNvSpPr txBox="true"/>
          <p:nvPr/>
        </p:nvSpPr>
        <p:spPr>
          <a:xfrm rot="0">
            <a:off x="4453310" y="4674891"/>
            <a:ext cx="8990231" cy="4808948"/>
          </a:xfrm>
          <a:prstGeom prst="rect">
            <a:avLst/>
          </a:prstGeom>
        </p:spPr>
        <p:txBody>
          <a:bodyPr anchor="t" rtlCol="false" tIns="0" lIns="0" bIns="0" rIns="0">
            <a:spAutoFit/>
          </a:bodyPr>
          <a:lstStyle/>
          <a:p>
            <a:pPr algn="l">
              <a:lnSpc>
                <a:spcPts val="3453"/>
              </a:lnSpc>
            </a:pPr>
            <a:r>
              <a:rPr lang="en-US" sz="2808">
                <a:solidFill>
                  <a:srgbClr val="000000"/>
                </a:solidFill>
                <a:latin typeface="Canva Sans"/>
                <a:ea typeface="Canva Sans"/>
                <a:cs typeface="Canva Sans"/>
                <a:sym typeface="Canva Sans"/>
              </a:rPr>
              <a:t>It evaluates all the rules against the patient’s data.</a:t>
            </a:r>
          </a:p>
          <a:p>
            <a:pPr algn="l">
              <a:lnSpc>
                <a:spcPts val="3453"/>
              </a:lnSpc>
            </a:pPr>
          </a:p>
          <a:p>
            <a:pPr algn="l" marL="641996" indent="-213999" lvl="2">
              <a:lnSpc>
                <a:spcPts val="3453"/>
              </a:lnSpc>
              <a:buFont typeface="Arial"/>
              <a:buChar char="⚬"/>
            </a:pPr>
            <a:r>
              <a:rPr lang="en-US" sz="2808">
                <a:solidFill>
                  <a:srgbClr val="000000"/>
                </a:solidFill>
                <a:latin typeface="Canva Sans"/>
                <a:ea typeface="Canva Sans"/>
                <a:cs typeface="Canva Sans"/>
                <a:sym typeface="Canva Sans"/>
              </a:rPr>
              <a:t>When conditions match, the rule fires and adds to a disease score.</a:t>
            </a:r>
          </a:p>
          <a:p>
            <a:pPr algn="l" marL="641996" indent="-213999" lvl="2">
              <a:lnSpc>
                <a:spcPts val="3453"/>
              </a:lnSpc>
              <a:buFont typeface="Arial"/>
              <a:buChar char="⚬"/>
            </a:pPr>
            <a:r>
              <a:rPr lang="en-US" sz="2808">
                <a:solidFill>
                  <a:srgbClr val="000000"/>
                </a:solidFill>
                <a:latin typeface="Canva Sans"/>
                <a:ea typeface="Canva Sans"/>
                <a:cs typeface="Canva Sans"/>
                <a:sym typeface="Canva Sans"/>
              </a:rPr>
              <a:t>Multiple rules can combine, increasing confidence.</a:t>
            </a:r>
          </a:p>
          <a:p>
            <a:pPr algn="l" marL="641996" indent="-213999" lvl="2">
              <a:lnSpc>
                <a:spcPts val="3453"/>
              </a:lnSpc>
              <a:buFont typeface="Arial"/>
              <a:buChar char="⚬"/>
            </a:pPr>
            <a:r>
              <a:rPr lang="en-US" sz="2808">
                <a:solidFill>
                  <a:srgbClr val="000000"/>
                </a:solidFill>
                <a:latin typeface="Canva Sans"/>
                <a:ea typeface="Canva Sans"/>
                <a:cs typeface="Canva Sans"/>
                <a:sym typeface="Canva Sans"/>
              </a:rPr>
              <a:t>It also checks red flags like low oxygen or bleeding.</a:t>
            </a:r>
          </a:p>
          <a:p>
            <a:pPr algn="l" marL="641996" indent="-213999" lvl="2">
              <a:lnSpc>
                <a:spcPts val="3453"/>
              </a:lnSpc>
              <a:buFont typeface="Arial"/>
              <a:buChar char="⚬"/>
            </a:pPr>
            <a:r>
              <a:rPr lang="en-US" sz="2808">
                <a:solidFill>
                  <a:srgbClr val="000000"/>
                </a:solidFill>
                <a:latin typeface="Canva Sans"/>
                <a:ea typeface="Canva Sans"/>
                <a:cs typeface="Canva Sans"/>
                <a:sym typeface="Canva Sans"/>
              </a:rPr>
              <a:t>And finally, it ranks the diseases and prepares explanations.</a:t>
            </a:r>
          </a:p>
          <a:p>
            <a:pPr algn="l" marL="641996" indent="-213999" lvl="2">
              <a:lnSpc>
                <a:spcPts val="3453"/>
              </a:lnSpc>
            </a:pPr>
          </a:p>
        </p:txBody>
      </p:sp>
      <p:sp>
        <p:nvSpPr>
          <p:cNvPr name="TextBox 12" id="12"/>
          <p:cNvSpPr txBox="true"/>
          <p:nvPr/>
        </p:nvSpPr>
        <p:spPr>
          <a:xfrm rot="0">
            <a:off x="144007" y="9179039"/>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3" id="13"/>
          <p:cNvSpPr txBox="true"/>
          <p:nvPr/>
        </p:nvSpPr>
        <p:spPr>
          <a:xfrm rot="0">
            <a:off x="1028700" y="9685705"/>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330928">
            <a:off x="-1203733" y="-4598012"/>
            <a:ext cx="20695466" cy="19483024"/>
            <a:chOff x="0" y="0"/>
            <a:chExt cx="27593955" cy="25977365"/>
          </a:xfrm>
        </p:grpSpPr>
        <p:sp>
          <p:nvSpPr>
            <p:cNvPr name="Freeform 3" id="3"/>
            <p:cNvSpPr/>
            <p:nvPr/>
          </p:nvSpPr>
          <p:spPr>
            <a:xfrm flipH="false" flipV="false" rot="0">
              <a:off x="0" y="0"/>
              <a:ext cx="27593925" cy="25977342"/>
            </a:xfrm>
            <a:custGeom>
              <a:avLst/>
              <a:gdLst/>
              <a:ahLst/>
              <a:cxnLst/>
              <a:rect r="r" b="b" t="t" l="l"/>
              <a:pathLst>
                <a:path h="25977342" w="27593925">
                  <a:moveTo>
                    <a:pt x="8603615" y="0"/>
                  </a:moveTo>
                  <a:lnTo>
                    <a:pt x="27593925" y="15295245"/>
                  </a:lnTo>
                  <a:lnTo>
                    <a:pt x="18990311" y="25977342"/>
                  </a:lnTo>
                  <a:lnTo>
                    <a:pt x="0" y="10682097"/>
                  </a:lnTo>
                  <a:lnTo>
                    <a:pt x="8603615" y="0"/>
                  </a:lnTo>
                  <a:close/>
                </a:path>
              </a:pathLst>
            </a:custGeom>
            <a:blipFill>
              <a:blip r:embed="rId2"/>
              <a:stretch>
                <a:fillRect l="0" t="-4058" r="0" b="-4058"/>
              </a:stretch>
            </a:blipFill>
          </p:spPr>
        </p:sp>
      </p:grpSp>
      <p:sp>
        <p:nvSpPr>
          <p:cNvPr name="Freeform 4" id="4"/>
          <p:cNvSpPr/>
          <p:nvPr/>
        </p:nvSpPr>
        <p:spPr>
          <a:xfrm flipH="false" flipV="false" rot="0">
            <a:off x="1028700" y="2297293"/>
            <a:ext cx="9275679" cy="1428089"/>
          </a:xfrm>
          <a:custGeom>
            <a:avLst/>
            <a:gdLst/>
            <a:ahLst/>
            <a:cxnLst/>
            <a:rect r="r" b="b" t="t" l="l"/>
            <a:pathLst>
              <a:path h="1428089" w="9275679">
                <a:moveTo>
                  <a:pt x="0" y="0"/>
                </a:moveTo>
                <a:lnTo>
                  <a:pt x="9275679" y="0"/>
                </a:lnTo>
                <a:lnTo>
                  <a:pt x="9275679" y="1428089"/>
                </a:lnTo>
                <a:lnTo>
                  <a:pt x="0" y="1428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818495" y="3880030"/>
            <a:ext cx="9275679" cy="1263470"/>
          </a:xfrm>
          <a:custGeom>
            <a:avLst/>
            <a:gdLst/>
            <a:ahLst/>
            <a:cxnLst/>
            <a:rect r="r" b="b" t="t" l="l"/>
            <a:pathLst>
              <a:path h="1263470" w="9275679">
                <a:moveTo>
                  <a:pt x="0" y="0"/>
                </a:moveTo>
                <a:lnTo>
                  <a:pt x="9275679" y="0"/>
                </a:lnTo>
                <a:lnTo>
                  <a:pt x="9275679" y="1263470"/>
                </a:lnTo>
                <a:lnTo>
                  <a:pt x="0" y="12634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86674" y="2467978"/>
            <a:ext cx="902964" cy="1086718"/>
          </a:xfrm>
          <a:custGeom>
            <a:avLst/>
            <a:gdLst/>
            <a:ahLst/>
            <a:cxnLst/>
            <a:rect r="r" b="b" t="t" l="l"/>
            <a:pathLst>
              <a:path h="1086718" w="902964">
                <a:moveTo>
                  <a:pt x="0" y="0"/>
                </a:moveTo>
                <a:lnTo>
                  <a:pt x="902964" y="0"/>
                </a:lnTo>
                <a:lnTo>
                  <a:pt x="902964" y="1086718"/>
                </a:lnTo>
                <a:lnTo>
                  <a:pt x="0" y="1086718"/>
                </a:lnTo>
                <a:lnTo>
                  <a:pt x="0" y="0"/>
                </a:lnTo>
                <a:close/>
              </a:path>
            </a:pathLst>
          </a:custGeom>
          <a:blipFill>
            <a:blip r:embed="rId7">
              <a:extLst>
                <a:ext uri="{96DAC541-7B7A-43D3-8B79-37D633B846F1}">
                  <asvg:svgBlip xmlns:asvg="http://schemas.microsoft.com/office/drawing/2016/SVG/main" r:embed="rId8"/>
                </a:ext>
              </a:extLst>
            </a:blip>
            <a:stretch>
              <a:fillRect l="-233" t="0" r="-233" b="0"/>
            </a:stretch>
          </a:blipFill>
        </p:spPr>
      </p:sp>
      <p:sp>
        <p:nvSpPr>
          <p:cNvPr name="Freeform 7" id="7"/>
          <p:cNvSpPr/>
          <p:nvPr/>
        </p:nvSpPr>
        <p:spPr>
          <a:xfrm flipH="false" flipV="false" rot="1707724">
            <a:off x="15538752" y="1133746"/>
            <a:ext cx="1447837" cy="818686"/>
          </a:xfrm>
          <a:custGeom>
            <a:avLst/>
            <a:gdLst/>
            <a:ahLst/>
            <a:cxnLst/>
            <a:rect r="r" b="b" t="t" l="l"/>
            <a:pathLst>
              <a:path h="818686" w="1447837">
                <a:moveTo>
                  <a:pt x="0" y="0"/>
                </a:moveTo>
                <a:lnTo>
                  <a:pt x="1447837" y="0"/>
                </a:lnTo>
                <a:lnTo>
                  <a:pt x="1447837" y="818686"/>
                </a:lnTo>
                <a:lnTo>
                  <a:pt x="0" y="818686"/>
                </a:lnTo>
                <a:lnTo>
                  <a:pt x="0" y="0"/>
                </a:lnTo>
                <a:close/>
              </a:path>
            </a:pathLst>
          </a:custGeom>
          <a:blipFill>
            <a:blip r:embed="rId9">
              <a:extLst>
                <a:ext uri="{96DAC541-7B7A-43D3-8B79-37D633B846F1}">
                  <asvg:svgBlip xmlns:asvg="http://schemas.microsoft.com/office/drawing/2016/SVG/main" r:embed="rId10"/>
                </a:ext>
              </a:extLst>
            </a:blip>
            <a:stretch>
              <a:fillRect l="0" t="-280" r="0" b="-280"/>
            </a:stretch>
          </a:blipFill>
        </p:spPr>
      </p:sp>
      <p:grpSp>
        <p:nvGrpSpPr>
          <p:cNvPr name="Group 8" id="8"/>
          <p:cNvGrpSpPr/>
          <p:nvPr/>
        </p:nvGrpSpPr>
        <p:grpSpPr>
          <a:xfrm rot="0">
            <a:off x="1595709" y="5271073"/>
            <a:ext cx="15498466" cy="3859655"/>
            <a:chOff x="0" y="0"/>
            <a:chExt cx="20664621" cy="5146207"/>
          </a:xfrm>
        </p:grpSpPr>
        <p:sp>
          <p:nvSpPr>
            <p:cNvPr name="Freeform 9" id="9"/>
            <p:cNvSpPr/>
            <p:nvPr/>
          </p:nvSpPr>
          <p:spPr>
            <a:xfrm flipH="false" flipV="false" rot="0">
              <a:off x="0" y="0"/>
              <a:ext cx="20664678" cy="5146167"/>
            </a:xfrm>
            <a:custGeom>
              <a:avLst/>
              <a:gdLst/>
              <a:ahLst/>
              <a:cxnLst/>
              <a:rect r="r" b="b" t="t" l="l"/>
              <a:pathLst>
                <a:path h="5146167" w="20664678">
                  <a:moveTo>
                    <a:pt x="0" y="0"/>
                  </a:moveTo>
                  <a:lnTo>
                    <a:pt x="20664678" y="0"/>
                  </a:lnTo>
                  <a:lnTo>
                    <a:pt x="20664678" y="5146167"/>
                  </a:lnTo>
                  <a:lnTo>
                    <a:pt x="0" y="5146167"/>
                  </a:lnTo>
                  <a:lnTo>
                    <a:pt x="0" y="0"/>
                  </a:lnTo>
                  <a:close/>
                </a:path>
              </a:pathLst>
            </a:custGeom>
            <a:blipFill>
              <a:blip r:embed="rId11"/>
              <a:stretch>
                <a:fillRect l="-5362" t="0" r="-5362" b="0"/>
              </a:stretch>
            </a:blipFill>
          </p:spPr>
        </p:sp>
      </p:grpSp>
      <p:sp>
        <p:nvSpPr>
          <p:cNvPr name="TextBox 10" id="10"/>
          <p:cNvSpPr txBox="true"/>
          <p:nvPr/>
        </p:nvSpPr>
        <p:spPr>
          <a:xfrm rot="0">
            <a:off x="1161586" y="987389"/>
            <a:ext cx="6476553" cy="997100"/>
          </a:xfrm>
          <a:prstGeom prst="rect">
            <a:avLst/>
          </a:prstGeom>
        </p:spPr>
        <p:txBody>
          <a:bodyPr anchor="t" rtlCol="false" tIns="0" lIns="0" bIns="0" rIns="0">
            <a:spAutoFit/>
          </a:bodyPr>
          <a:lstStyle/>
          <a:p>
            <a:pPr algn="l">
              <a:lnSpc>
                <a:spcPts val="5853"/>
              </a:lnSpc>
            </a:pPr>
            <a:r>
              <a:rPr lang="en-US" sz="5795" b="true">
                <a:solidFill>
                  <a:srgbClr val="000000"/>
                </a:solidFill>
                <a:latin typeface="Cooper Hewitt Bold"/>
                <a:ea typeface="Cooper Hewitt Bold"/>
                <a:cs typeface="Cooper Hewitt Bold"/>
                <a:sym typeface="Cooper Hewitt Bold"/>
              </a:rPr>
              <a:t>Explainability</a:t>
            </a:r>
          </a:p>
        </p:txBody>
      </p:sp>
      <p:sp>
        <p:nvSpPr>
          <p:cNvPr name="TextBox 11" id="11"/>
          <p:cNvSpPr txBox="true"/>
          <p:nvPr/>
        </p:nvSpPr>
        <p:spPr>
          <a:xfrm rot="0">
            <a:off x="1489638" y="2405561"/>
            <a:ext cx="8353804" cy="1704179"/>
          </a:xfrm>
          <a:prstGeom prst="rect">
            <a:avLst/>
          </a:prstGeom>
        </p:spPr>
        <p:txBody>
          <a:bodyPr anchor="t" rtlCol="false" tIns="0" lIns="0" bIns="0" rIns="0">
            <a:spAutoFit/>
          </a:bodyPr>
          <a:lstStyle/>
          <a:p>
            <a:pPr algn="l" marL="619137" indent="-206379" lvl="2">
              <a:lnSpc>
                <a:spcPts val="3330"/>
              </a:lnSpc>
              <a:buFont typeface="Arial"/>
              <a:buChar char="⚬"/>
            </a:pPr>
            <a:r>
              <a:rPr lang="en-US" sz="2708">
                <a:solidFill>
                  <a:srgbClr val="000000"/>
                </a:solidFill>
                <a:latin typeface="Canva Sans"/>
                <a:ea typeface="Canva Sans"/>
                <a:cs typeface="Canva Sans"/>
                <a:sym typeface="Canva Sans"/>
              </a:rPr>
              <a:t>Fired rules are listed.</a:t>
            </a:r>
          </a:p>
          <a:p>
            <a:pPr algn="l" marL="619137" indent="-206379" lvl="2">
              <a:lnSpc>
                <a:spcPts val="3330"/>
              </a:lnSpc>
              <a:buFont typeface="Arial"/>
              <a:buChar char="⚬"/>
            </a:pPr>
            <a:r>
              <a:rPr lang="en-US" sz="2708">
                <a:solidFill>
                  <a:srgbClr val="000000"/>
                </a:solidFill>
                <a:latin typeface="Canva Sans"/>
                <a:ea typeface="Canva Sans"/>
                <a:cs typeface="Canva Sans"/>
                <a:sym typeface="Canva Sans"/>
              </a:rPr>
              <a:t>Shows “why” each diagnosis was suggested.</a:t>
            </a:r>
          </a:p>
          <a:p>
            <a:pPr algn="l" marL="619137" indent="-206379" lvl="2">
              <a:lnSpc>
                <a:spcPts val="3330"/>
              </a:lnSpc>
              <a:buFont typeface="Arial"/>
              <a:buChar char="⚬"/>
            </a:pPr>
            <a:r>
              <a:rPr lang="en-US" sz="2708">
                <a:solidFill>
                  <a:srgbClr val="000000"/>
                </a:solidFill>
                <a:latin typeface="Canva Sans"/>
                <a:ea typeface="Canva Sans"/>
                <a:cs typeface="Canva Sans"/>
                <a:sym typeface="Canva Sans"/>
              </a:rPr>
              <a:t>Red flags highlighted for urgent care.</a:t>
            </a:r>
          </a:p>
          <a:p>
            <a:pPr algn="l" marL="619137" indent="-206379" lvl="2">
              <a:lnSpc>
                <a:spcPts val="3330"/>
              </a:lnSpc>
            </a:pPr>
          </a:p>
        </p:txBody>
      </p:sp>
      <p:sp>
        <p:nvSpPr>
          <p:cNvPr name="TextBox 12" id="12"/>
          <p:cNvSpPr txBox="true"/>
          <p:nvPr/>
        </p:nvSpPr>
        <p:spPr>
          <a:xfrm rot="0">
            <a:off x="8268267" y="3959141"/>
            <a:ext cx="8376137" cy="1105247"/>
          </a:xfrm>
          <a:prstGeom prst="rect">
            <a:avLst/>
          </a:prstGeom>
        </p:spPr>
        <p:txBody>
          <a:bodyPr anchor="t" rtlCol="false" tIns="0" lIns="0" bIns="0" rIns="0">
            <a:spAutoFit/>
          </a:bodyPr>
          <a:lstStyle/>
          <a:p>
            <a:pPr algn="l">
              <a:lnSpc>
                <a:spcPts val="2961"/>
              </a:lnSpc>
            </a:pPr>
            <a:r>
              <a:rPr lang="en-US" sz="2408">
                <a:solidFill>
                  <a:srgbClr val="000000"/>
                </a:solidFill>
                <a:latin typeface="Canva Sans"/>
                <a:ea typeface="Canva Sans"/>
                <a:cs typeface="Canva Sans"/>
                <a:sym typeface="Canva Sans"/>
              </a:rPr>
              <a:t>scores: Dict[str, float] = {}</a:t>
            </a:r>
          </a:p>
          <a:p>
            <a:pPr algn="l">
              <a:lnSpc>
                <a:spcPts val="2961"/>
              </a:lnSpc>
            </a:pPr>
            <a:r>
              <a:rPr lang="en-US" sz="2408">
                <a:solidFill>
                  <a:srgbClr val="000000"/>
                </a:solidFill>
                <a:latin typeface="Canva Sans"/>
                <a:ea typeface="Canva Sans"/>
                <a:cs typeface="Canva Sans"/>
                <a:sym typeface="Canva Sans"/>
              </a:rPr>
              <a:t>        explanations: Dict[str, List[Tuple[str, str, float]]] = {}</a:t>
            </a:r>
          </a:p>
          <a:p>
            <a:pPr algn="l">
              <a:lnSpc>
                <a:spcPts val="2961"/>
              </a:lnSpc>
            </a:pPr>
            <a:r>
              <a:rPr lang="en-US" sz="2408">
                <a:solidFill>
                  <a:srgbClr val="000000"/>
                </a:solidFill>
                <a:latin typeface="Canva Sans"/>
                <a:ea typeface="Canva Sans"/>
                <a:cs typeface="Canva Sans"/>
                <a:sym typeface="Canva Sans"/>
              </a:rPr>
              <a:t>        fired_rules: List[str] = []</a:t>
            </a:r>
          </a:p>
        </p:txBody>
      </p:sp>
      <p:sp>
        <p:nvSpPr>
          <p:cNvPr name="Freeform 13" id="13"/>
          <p:cNvSpPr/>
          <p:nvPr/>
        </p:nvSpPr>
        <p:spPr>
          <a:xfrm flipH="false" flipV="false" rot="0">
            <a:off x="1096628" y="7253631"/>
            <a:ext cx="13083024" cy="835069"/>
          </a:xfrm>
          <a:custGeom>
            <a:avLst/>
            <a:gdLst/>
            <a:ahLst/>
            <a:cxnLst/>
            <a:rect r="r" b="b" t="t" l="l"/>
            <a:pathLst>
              <a:path h="835069" w="13083024">
                <a:moveTo>
                  <a:pt x="0" y="0"/>
                </a:moveTo>
                <a:lnTo>
                  <a:pt x="13083023" y="0"/>
                </a:lnTo>
                <a:lnTo>
                  <a:pt x="13083023" y="835068"/>
                </a:lnTo>
                <a:lnTo>
                  <a:pt x="0" y="8350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44007" y="8953500"/>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5" id="15"/>
          <p:cNvSpPr txBox="true"/>
          <p:nvPr/>
        </p:nvSpPr>
        <p:spPr>
          <a:xfrm rot="0">
            <a:off x="1038156" y="9375472"/>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6262171">
            <a:off x="3492400" y="3970647"/>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l="0" t="-37" r="0" b="-37"/>
            </a:stretch>
          </a:blipFill>
        </p:spPr>
      </p:sp>
      <p:grpSp>
        <p:nvGrpSpPr>
          <p:cNvPr name="Group 3" id="3"/>
          <p:cNvGrpSpPr/>
          <p:nvPr/>
        </p:nvGrpSpPr>
        <p:grpSpPr>
          <a:xfrm rot="0">
            <a:off x="3138487" y="5735002"/>
            <a:ext cx="120967" cy="125730"/>
            <a:chOff x="0" y="0"/>
            <a:chExt cx="161290" cy="167640"/>
          </a:xfrm>
        </p:grpSpPr>
        <p:sp>
          <p:nvSpPr>
            <p:cNvPr name="Freeform 4" id="4"/>
            <p:cNvSpPr/>
            <p:nvPr/>
          </p:nvSpPr>
          <p:spPr>
            <a:xfrm flipH="false" flipV="false" rot="0">
              <a:off x="0" y="0"/>
              <a:ext cx="161290" cy="167640"/>
            </a:xfrm>
            <a:custGeom>
              <a:avLst/>
              <a:gdLst/>
              <a:ahLst/>
              <a:cxnLst/>
              <a:rect r="r" b="b" t="t" l="l"/>
              <a:pathLst>
                <a:path h="167640" w="161290">
                  <a:moveTo>
                    <a:pt x="161290" y="58420"/>
                  </a:moveTo>
                  <a:cubicBezTo>
                    <a:pt x="157480" y="116840"/>
                    <a:pt x="133350" y="147320"/>
                    <a:pt x="115570" y="157480"/>
                  </a:cubicBezTo>
                  <a:cubicBezTo>
                    <a:pt x="104140" y="165100"/>
                    <a:pt x="91440" y="167640"/>
                    <a:pt x="77470" y="165100"/>
                  </a:cubicBezTo>
                  <a:cubicBezTo>
                    <a:pt x="57150" y="161290"/>
                    <a:pt x="22860" y="144780"/>
                    <a:pt x="11430" y="125730"/>
                  </a:cubicBezTo>
                  <a:cubicBezTo>
                    <a:pt x="0" y="105410"/>
                    <a:pt x="1270" y="67310"/>
                    <a:pt x="762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94AAB8"/>
            </a:solidFill>
          </p:spPr>
        </p:sp>
      </p:grpSp>
      <p:grpSp>
        <p:nvGrpSpPr>
          <p:cNvPr name="Group 5" id="5"/>
          <p:cNvGrpSpPr/>
          <p:nvPr/>
        </p:nvGrpSpPr>
        <p:grpSpPr>
          <a:xfrm rot="0">
            <a:off x="13302615" y="2920365"/>
            <a:ext cx="120968" cy="124777"/>
            <a:chOff x="0" y="0"/>
            <a:chExt cx="161290" cy="166370"/>
          </a:xfrm>
        </p:grpSpPr>
        <p:sp>
          <p:nvSpPr>
            <p:cNvPr name="Freeform 6" id="6"/>
            <p:cNvSpPr/>
            <p:nvPr/>
          </p:nvSpPr>
          <p:spPr>
            <a:xfrm flipH="false" flipV="false" rot="0">
              <a:off x="0" y="0"/>
              <a:ext cx="161290" cy="166370"/>
            </a:xfrm>
            <a:custGeom>
              <a:avLst/>
              <a:gdLst/>
              <a:ahLst/>
              <a:cxnLst/>
              <a:rect r="r" b="b" t="t" l="l"/>
              <a:pathLst>
                <a:path h="166370" w="161290">
                  <a:moveTo>
                    <a:pt x="161290" y="57150"/>
                  </a:moveTo>
                  <a:cubicBezTo>
                    <a:pt x="139700" y="144780"/>
                    <a:pt x="128270" y="152400"/>
                    <a:pt x="116840" y="157480"/>
                  </a:cubicBezTo>
                  <a:cubicBezTo>
                    <a:pt x="104140" y="162560"/>
                    <a:pt x="91440" y="166370"/>
                    <a:pt x="77470" y="163830"/>
                  </a:cubicBezTo>
                  <a:cubicBezTo>
                    <a:pt x="58420" y="160020"/>
                    <a:pt x="24130" y="143510"/>
                    <a:pt x="11430" y="124460"/>
                  </a:cubicBezTo>
                  <a:cubicBezTo>
                    <a:pt x="0" y="105410"/>
                    <a:pt x="1270" y="67310"/>
                    <a:pt x="7620" y="48260"/>
                  </a:cubicBezTo>
                  <a:cubicBezTo>
                    <a:pt x="11430" y="34290"/>
                    <a:pt x="21590" y="24130"/>
                    <a:pt x="31750" y="16510"/>
                  </a:cubicBezTo>
                  <a:cubicBezTo>
                    <a:pt x="41910" y="8890"/>
                    <a:pt x="53340" y="1270"/>
                    <a:pt x="67310" y="0"/>
                  </a:cubicBezTo>
                  <a:cubicBezTo>
                    <a:pt x="87630" y="0"/>
                    <a:pt x="140970" y="22860"/>
                    <a:pt x="140970" y="22860"/>
                  </a:cubicBezTo>
                </a:path>
              </a:pathLst>
            </a:custGeom>
            <a:solidFill>
              <a:srgbClr val="94AAB8"/>
            </a:solidFill>
          </p:spPr>
        </p:sp>
      </p:grpSp>
      <p:sp>
        <p:nvSpPr>
          <p:cNvPr name="Freeform 7" id="7"/>
          <p:cNvSpPr/>
          <p:nvPr/>
        </p:nvSpPr>
        <p:spPr>
          <a:xfrm flipH="false" flipV="false" rot="0">
            <a:off x="13678852" y="8965883"/>
            <a:ext cx="1357312" cy="668655"/>
          </a:xfrm>
          <a:custGeom>
            <a:avLst/>
            <a:gdLst/>
            <a:ahLst/>
            <a:cxnLst/>
            <a:rect r="r" b="b" t="t" l="l"/>
            <a:pathLst>
              <a:path h="668655" w="1357312">
                <a:moveTo>
                  <a:pt x="0" y="0"/>
                </a:moveTo>
                <a:lnTo>
                  <a:pt x="1357312" y="0"/>
                </a:lnTo>
                <a:lnTo>
                  <a:pt x="1357312" y="668655"/>
                </a:lnTo>
                <a:lnTo>
                  <a:pt x="0" y="668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939212" y="8965883"/>
            <a:ext cx="681990" cy="970598"/>
          </a:xfrm>
          <a:custGeom>
            <a:avLst/>
            <a:gdLst/>
            <a:ahLst/>
            <a:cxnLst/>
            <a:rect r="r" b="b" t="t" l="l"/>
            <a:pathLst>
              <a:path h="970598" w="681990">
                <a:moveTo>
                  <a:pt x="0" y="0"/>
                </a:moveTo>
                <a:lnTo>
                  <a:pt x="681990" y="0"/>
                </a:lnTo>
                <a:lnTo>
                  <a:pt x="681990" y="970597"/>
                </a:lnTo>
                <a:lnTo>
                  <a:pt x="0" y="970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691687" y="9910762"/>
            <a:ext cx="121920" cy="125730"/>
            <a:chOff x="0" y="0"/>
            <a:chExt cx="162560" cy="167640"/>
          </a:xfrm>
        </p:grpSpPr>
        <p:sp>
          <p:nvSpPr>
            <p:cNvPr name="Freeform 10" id="10"/>
            <p:cNvSpPr/>
            <p:nvPr/>
          </p:nvSpPr>
          <p:spPr>
            <a:xfrm flipH="false" flipV="false" rot="0">
              <a:off x="0" y="0"/>
              <a:ext cx="162560" cy="167640"/>
            </a:xfrm>
            <a:custGeom>
              <a:avLst/>
              <a:gdLst/>
              <a:ahLst/>
              <a:cxnLst/>
              <a:rect r="r" b="b" t="t" l="l"/>
              <a:pathLst>
                <a:path h="167640" w="162560">
                  <a:moveTo>
                    <a:pt x="162560" y="58420"/>
                  </a:moveTo>
                  <a:cubicBezTo>
                    <a:pt x="158750" y="116840"/>
                    <a:pt x="138430" y="148590"/>
                    <a:pt x="116840" y="158750"/>
                  </a:cubicBezTo>
                  <a:cubicBezTo>
                    <a:pt x="96520" y="167640"/>
                    <a:pt x="58420" y="161290"/>
                    <a:pt x="40640" y="153670"/>
                  </a:cubicBezTo>
                  <a:cubicBezTo>
                    <a:pt x="27940" y="147320"/>
                    <a:pt x="19050" y="137160"/>
                    <a:pt x="12700" y="125730"/>
                  </a:cubicBezTo>
                  <a:cubicBezTo>
                    <a:pt x="6350" y="114300"/>
                    <a:pt x="0" y="102870"/>
                    <a:pt x="1270" y="87630"/>
                  </a:cubicBezTo>
                  <a:cubicBezTo>
                    <a:pt x="2540" y="68580"/>
                    <a:pt x="17780" y="31750"/>
                    <a:pt x="33020" y="17780"/>
                  </a:cubicBezTo>
                  <a:cubicBezTo>
                    <a:pt x="41910" y="7620"/>
                    <a:pt x="54610" y="2540"/>
                    <a:pt x="68580" y="1270"/>
                  </a:cubicBezTo>
                  <a:cubicBezTo>
                    <a:pt x="88900" y="0"/>
                    <a:pt x="142240" y="24130"/>
                    <a:pt x="142240" y="24130"/>
                  </a:cubicBezTo>
                </a:path>
              </a:pathLst>
            </a:custGeom>
            <a:solidFill>
              <a:srgbClr val="94AAB8"/>
            </a:solidFill>
          </p:spPr>
        </p:sp>
      </p:grpSp>
      <p:sp>
        <p:nvSpPr>
          <p:cNvPr name="Freeform 11" id="11"/>
          <p:cNvSpPr/>
          <p:nvPr/>
        </p:nvSpPr>
        <p:spPr>
          <a:xfrm flipH="false" flipV="false" rot="0">
            <a:off x="5421630" y="9690736"/>
            <a:ext cx="1003935" cy="413385"/>
          </a:xfrm>
          <a:custGeom>
            <a:avLst/>
            <a:gdLst/>
            <a:ahLst/>
            <a:cxnLst/>
            <a:rect r="r" b="b" t="t" l="l"/>
            <a:pathLst>
              <a:path h="413385" w="1003935">
                <a:moveTo>
                  <a:pt x="0" y="0"/>
                </a:moveTo>
                <a:lnTo>
                  <a:pt x="1003935" y="0"/>
                </a:lnTo>
                <a:lnTo>
                  <a:pt x="1003935" y="413385"/>
                </a:lnTo>
                <a:lnTo>
                  <a:pt x="0" y="413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5016322" y="2175767"/>
            <a:ext cx="22952355" cy="7432333"/>
          </a:xfrm>
          <a:prstGeom prst="rect">
            <a:avLst/>
          </a:prstGeom>
        </p:spPr>
        <p:txBody>
          <a:bodyPr anchor="t" rtlCol="false" tIns="0" lIns="0" bIns="0" rIns="0">
            <a:spAutoFit/>
          </a:bodyPr>
          <a:lstStyle/>
          <a:p>
            <a:pPr algn="ctr">
              <a:lnSpc>
                <a:spcPts val="4837"/>
              </a:lnSpc>
            </a:pPr>
          </a:p>
          <a:p>
            <a:pPr algn="ctr">
              <a:lnSpc>
                <a:spcPts val="5912"/>
              </a:lnSpc>
            </a:pPr>
            <a:r>
              <a:rPr lang="en-US" sz="4223">
                <a:solidFill>
                  <a:srgbClr val="3B365F"/>
                </a:solidFill>
                <a:latin typeface="Coco Gothic"/>
                <a:ea typeface="Coco Gothic"/>
                <a:cs typeface="Coco Gothic"/>
                <a:sym typeface="Coco Gothic"/>
              </a:rPr>
              <a:t> </a:t>
            </a:r>
            <a:r>
              <a:rPr lang="en-US" sz="4223">
                <a:solidFill>
                  <a:srgbClr val="15130D"/>
                </a:solidFill>
                <a:latin typeface="Coco Gothic"/>
                <a:ea typeface="Coco Gothic"/>
                <a:cs typeface="Coco Gothic"/>
                <a:sym typeface="Coco Gothic"/>
              </a:rPr>
              <a:t>Week 1–3: Research &amp; Planning</a:t>
            </a:r>
          </a:p>
          <a:p>
            <a:pPr algn="ctr">
              <a:lnSpc>
                <a:spcPts val="5912"/>
              </a:lnSpc>
            </a:pPr>
            <a:r>
              <a:rPr lang="en-US" sz="4223">
                <a:solidFill>
                  <a:srgbClr val="15130D"/>
                </a:solidFill>
                <a:latin typeface="Coco Gothic"/>
                <a:ea typeface="Coco Gothic"/>
                <a:cs typeface="Coco Gothic"/>
                <a:sym typeface="Coco Gothic"/>
              </a:rPr>
              <a:t>                                  Week 4–6: Knowledge base design, core logic, UI flow</a:t>
            </a:r>
          </a:p>
          <a:p>
            <a:pPr algn="ctr">
              <a:lnSpc>
                <a:spcPts val="5912"/>
              </a:lnSpc>
            </a:pPr>
            <a:r>
              <a:rPr lang="en-US" sz="4223">
                <a:solidFill>
                  <a:srgbClr val="15130D"/>
                </a:solidFill>
                <a:latin typeface="Coco Gothic"/>
                <a:ea typeface="Coco Gothic"/>
                <a:cs typeface="Coco Gothic"/>
                <a:sym typeface="Coco Gothic"/>
              </a:rPr>
              <a:t>                               Week 7: Implementation, rules + certainty factor add</a:t>
            </a:r>
          </a:p>
          <a:p>
            <a:pPr algn="ctr">
              <a:lnSpc>
                <a:spcPts val="5912"/>
              </a:lnSpc>
            </a:pPr>
            <a:r>
              <a:rPr lang="en-US" sz="4223">
                <a:solidFill>
                  <a:srgbClr val="15130D"/>
                </a:solidFill>
                <a:latin typeface="Coco Gothic"/>
                <a:ea typeface="Coco Gothic"/>
                <a:cs typeface="Coco Gothic"/>
                <a:sym typeface="Coco Gothic"/>
              </a:rPr>
              <a:t>                             Week 8: Testing, output validation, refine diagnosis</a:t>
            </a:r>
          </a:p>
          <a:p>
            <a:pPr algn="ctr">
              <a:lnSpc>
                <a:spcPts val="6075"/>
              </a:lnSpc>
            </a:pPr>
            <a:r>
              <a:rPr lang="en-US" sz="4339">
                <a:solidFill>
                  <a:srgbClr val="15130D"/>
                </a:solidFill>
                <a:latin typeface="Coco Gothic"/>
                <a:ea typeface="Coco Gothic"/>
                <a:cs typeface="Coco Gothic"/>
                <a:sym typeface="Coco Gothic"/>
              </a:rPr>
              <a:t>                                     Week 9: Add symptom suggestions, confidence scoring </a:t>
            </a:r>
          </a:p>
          <a:p>
            <a:pPr algn="ctr">
              <a:lnSpc>
                <a:spcPts val="5912"/>
              </a:lnSpc>
            </a:pPr>
            <a:r>
              <a:rPr lang="en-US" sz="4223">
                <a:solidFill>
                  <a:srgbClr val="15130D"/>
                </a:solidFill>
                <a:latin typeface="Coco Gothic"/>
                <a:ea typeface="Coco Gothic"/>
                <a:cs typeface="Coco Gothic"/>
                <a:sym typeface="Coco Gothic"/>
              </a:rPr>
              <a:t>             Week 10: Report, slides, documentation</a:t>
            </a:r>
          </a:p>
          <a:p>
            <a:pPr algn="ctr">
              <a:lnSpc>
                <a:spcPts val="5912"/>
              </a:lnSpc>
            </a:pPr>
            <a:r>
              <a:rPr lang="en-US" sz="4223">
                <a:solidFill>
                  <a:srgbClr val="15130D"/>
                </a:solidFill>
                <a:latin typeface="Coco Gothic"/>
                <a:ea typeface="Coco Gothic"/>
                <a:cs typeface="Coco Gothic"/>
                <a:sym typeface="Coco Gothic"/>
              </a:rPr>
              <a:t>   Week 11–12: Demo &amp; submission</a:t>
            </a:r>
          </a:p>
          <a:p>
            <a:pPr algn="ctr">
              <a:lnSpc>
                <a:spcPts val="4120"/>
              </a:lnSpc>
            </a:pPr>
          </a:p>
          <a:p>
            <a:pPr algn="ctr">
              <a:lnSpc>
                <a:spcPts val="4120"/>
              </a:lnSpc>
            </a:pPr>
          </a:p>
          <a:p>
            <a:pPr algn="ctr">
              <a:lnSpc>
                <a:spcPts val="4299"/>
              </a:lnSpc>
            </a:pPr>
          </a:p>
        </p:txBody>
      </p:sp>
      <p:sp>
        <p:nvSpPr>
          <p:cNvPr name="TextBox 13" id="13"/>
          <p:cNvSpPr txBox="true"/>
          <p:nvPr/>
        </p:nvSpPr>
        <p:spPr>
          <a:xfrm rot="0">
            <a:off x="2884080" y="406083"/>
            <a:ext cx="12576991" cy="1109979"/>
          </a:xfrm>
          <a:prstGeom prst="rect">
            <a:avLst/>
          </a:prstGeom>
        </p:spPr>
        <p:txBody>
          <a:bodyPr anchor="t" rtlCol="false" tIns="0" lIns="0" bIns="0" rIns="0">
            <a:spAutoFit/>
          </a:bodyPr>
          <a:lstStyle/>
          <a:p>
            <a:pPr algn="ctr">
              <a:lnSpc>
                <a:spcPts val="8119"/>
              </a:lnSpc>
            </a:pPr>
            <a:r>
              <a:rPr lang="en-US" sz="5800">
                <a:solidFill>
                  <a:srgbClr val="15130D"/>
                </a:solidFill>
                <a:latin typeface="TAN Headline"/>
                <a:ea typeface="TAN Headline"/>
                <a:cs typeface="TAN Headline"/>
                <a:sym typeface="TAN Headline"/>
              </a:rPr>
              <a:t>TIMELINE</a:t>
            </a:r>
          </a:p>
        </p:txBody>
      </p:sp>
      <p:sp>
        <p:nvSpPr>
          <p:cNvPr name="Freeform 14" id="14"/>
          <p:cNvSpPr/>
          <p:nvPr/>
        </p:nvSpPr>
        <p:spPr>
          <a:xfrm flipH="false" flipV="false" rot="-1548217">
            <a:off x="15636172" y="549540"/>
            <a:ext cx="1825091" cy="1353885"/>
          </a:xfrm>
          <a:custGeom>
            <a:avLst/>
            <a:gdLst/>
            <a:ahLst/>
            <a:cxnLst/>
            <a:rect r="r" b="b" t="t" l="l"/>
            <a:pathLst>
              <a:path h="1353885" w="1825091">
                <a:moveTo>
                  <a:pt x="0" y="0"/>
                </a:moveTo>
                <a:lnTo>
                  <a:pt x="1825091" y="0"/>
                </a:lnTo>
                <a:lnTo>
                  <a:pt x="1825091" y="1353885"/>
                </a:lnTo>
                <a:lnTo>
                  <a:pt x="0" y="1353885"/>
                </a:lnTo>
                <a:lnTo>
                  <a:pt x="0" y="0"/>
                </a:lnTo>
                <a:close/>
              </a:path>
            </a:pathLst>
          </a:custGeom>
          <a:blipFill>
            <a:blip r:embed="rId10">
              <a:extLst>
                <a:ext uri="{96DAC541-7B7A-43D3-8B79-37D633B846F1}">
                  <asvg:svgBlip xmlns:asvg="http://schemas.microsoft.com/office/drawing/2016/SVG/main" r:embed="rId11"/>
                </a:ext>
              </a:extLst>
            </a:blip>
            <a:stretch>
              <a:fillRect l="0" t="-200" r="0" b="-200"/>
            </a:stretch>
          </a:blipFill>
        </p:spPr>
      </p:sp>
      <p:sp>
        <p:nvSpPr>
          <p:cNvPr name="TextBox 15" id="15"/>
          <p:cNvSpPr txBox="true"/>
          <p:nvPr/>
        </p:nvSpPr>
        <p:spPr>
          <a:xfrm rot="0">
            <a:off x="163057" y="8790217"/>
            <a:ext cx="18143993" cy="632880"/>
          </a:xfrm>
          <a:prstGeom prst="rect">
            <a:avLst/>
          </a:prstGeom>
        </p:spPr>
        <p:txBody>
          <a:bodyPr anchor="t" rtlCol="false" tIns="0" lIns="0" bIns="0" rIns="0">
            <a:spAutoFit/>
          </a:bodyPr>
          <a:lstStyle/>
          <a:p>
            <a:pPr algn="ctr">
              <a:lnSpc>
                <a:spcPts val="3569"/>
              </a:lnSpc>
            </a:pPr>
            <a:r>
              <a:rPr lang="en-US" b="true" sz="2189" i="true">
                <a:solidFill>
                  <a:srgbClr val="000000"/>
                </a:solidFill>
                <a:latin typeface="Agrandir Bold Italics"/>
                <a:ea typeface="Agrandir Bold Italics"/>
                <a:cs typeface="Agrandir Bold Italics"/>
                <a:sym typeface="Agrandir Bold Italics"/>
              </a:rPr>
              <a:t>Name:Fatema Afsan Ema     ID:2022281642       Name:Md Mashikur Rahaman ID: 201103364       Name: Rakibul Hasan Ridoy  ID:1731339042                                                                                                                                                                                                      </a:t>
            </a:r>
          </a:p>
        </p:txBody>
      </p:sp>
      <p:sp>
        <p:nvSpPr>
          <p:cNvPr name="TextBox 16" id="16"/>
          <p:cNvSpPr txBox="true"/>
          <p:nvPr/>
        </p:nvSpPr>
        <p:spPr>
          <a:xfrm rot="0">
            <a:off x="1047750" y="9296883"/>
            <a:ext cx="16656411" cy="601295"/>
          </a:xfrm>
          <a:prstGeom prst="rect">
            <a:avLst/>
          </a:prstGeom>
        </p:spPr>
        <p:txBody>
          <a:bodyPr anchor="t" rtlCol="false" tIns="0" lIns="0" bIns="0" rIns="0">
            <a:spAutoFit/>
          </a:bodyPr>
          <a:lstStyle/>
          <a:p>
            <a:pPr algn="ctr">
              <a:lnSpc>
                <a:spcPts val="3375"/>
              </a:lnSpc>
            </a:pPr>
            <a:r>
              <a:rPr lang="en-US" b="true" sz="2070" i="true">
                <a:solidFill>
                  <a:srgbClr val="000000"/>
                </a:solidFill>
                <a:latin typeface="Agrandir Bold Italics"/>
                <a:ea typeface="Agrandir Bold Italics"/>
                <a:cs typeface="Agrandir Bold Italics"/>
                <a:sym typeface="Agrandir Bold Italics"/>
              </a:rPr>
              <a:t>Name:Nafsi Omar Prokrety     ID:2022326642                 Name:Mehidi Hasan Khan      ID:2013957642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DAGwfg7RWsM</dc:identifier>
  <dcterms:modified xsi:type="dcterms:W3CDTF">2011-08-01T06:04:30Z</dcterms:modified>
  <cp:revision>1</cp:revision>
  <dc:title>First, the system takes patient facts such as symptoms, risk factors, and _20250819_125135_0000.pptx</dc:title>
</cp:coreProperties>
</file>